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6"/>
  </p:notesMasterIdLst>
  <p:sldIdLst>
    <p:sldId id="390" r:id="rId2"/>
    <p:sldId id="415" r:id="rId3"/>
    <p:sldId id="416" r:id="rId4"/>
    <p:sldId id="428" r:id="rId5"/>
    <p:sldId id="429" r:id="rId6"/>
    <p:sldId id="413" r:id="rId7"/>
    <p:sldId id="414" r:id="rId8"/>
    <p:sldId id="452" r:id="rId9"/>
    <p:sldId id="451" r:id="rId10"/>
    <p:sldId id="394" r:id="rId11"/>
    <p:sldId id="395" r:id="rId12"/>
    <p:sldId id="396" r:id="rId13"/>
    <p:sldId id="402" r:id="rId14"/>
    <p:sldId id="399" r:id="rId15"/>
    <p:sldId id="406" r:id="rId16"/>
    <p:sldId id="411" r:id="rId17"/>
    <p:sldId id="421" r:id="rId18"/>
    <p:sldId id="412" r:id="rId19"/>
    <p:sldId id="423" r:id="rId20"/>
    <p:sldId id="449" r:id="rId21"/>
    <p:sldId id="425" r:id="rId22"/>
    <p:sldId id="426" r:id="rId23"/>
    <p:sldId id="430" r:id="rId24"/>
    <p:sldId id="432" r:id="rId25"/>
    <p:sldId id="433" r:id="rId26"/>
    <p:sldId id="457" r:id="rId27"/>
    <p:sldId id="422" r:id="rId28"/>
    <p:sldId id="434" r:id="rId29"/>
    <p:sldId id="436" r:id="rId30"/>
    <p:sldId id="437" r:id="rId31"/>
    <p:sldId id="438" r:id="rId32"/>
    <p:sldId id="439" r:id="rId33"/>
    <p:sldId id="463" r:id="rId34"/>
    <p:sldId id="462" r:id="rId35"/>
    <p:sldId id="459" r:id="rId36"/>
    <p:sldId id="455" r:id="rId37"/>
    <p:sldId id="454" r:id="rId38"/>
    <p:sldId id="453" r:id="rId39"/>
    <p:sldId id="460" r:id="rId40"/>
    <p:sldId id="445" r:id="rId41"/>
    <p:sldId id="461" r:id="rId42"/>
    <p:sldId id="444" r:id="rId43"/>
    <p:sldId id="464" r:id="rId44"/>
    <p:sldId id="391" r:id="rId4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1A24"/>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39" autoAdjust="0"/>
    <p:restoredTop sz="94700" autoAdjust="0"/>
  </p:normalViewPr>
  <p:slideViewPr>
    <p:cSldViewPr>
      <p:cViewPr varScale="1">
        <p:scale>
          <a:sx n="178" d="100"/>
          <a:sy n="178" d="100"/>
        </p:scale>
        <p:origin x="-1614" y="-10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66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47257BA-4B52-4434-8068-A3EFA5F78400}" type="datetimeFigureOut">
              <a:rPr lang="en-US" smtClean="0"/>
              <a:pPr/>
              <a:t>11/7/2011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5BC761F-9AEE-4A34-B2CF-0C23779DC46E}"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sz="800"/>
            </a:lvl1pPr>
          </a:lstStyle>
          <a:p>
            <a:pPr>
              <a:defRPr/>
            </a:pPr>
            <a:r>
              <a:rPr lang="en-US" smtClean="0"/>
              <a:t>2011 Rules Fest</a:t>
            </a:r>
            <a:endParaRPr lang="en-GB"/>
          </a:p>
        </p:txBody>
      </p:sp>
      <p:sp>
        <p:nvSpPr>
          <p:cNvPr id="5" name="Footer Placeholder 4"/>
          <p:cNvSpPr>
            <a:spLocks noGrp="1"/>
          </p:cNvSpPr>
          <p:nvPr>
            <p:ph type="ftr" sz="quarter" idx="11"/>
          </p:nvPr>
        </p:nvSpPr>
        <p:spPr/>
        <p:txBody>
          <a:bodyPr/>
          <a:lstStyle>
            <a:lvl1pPr>
              <a:defRPr sz="800"/>
            </a:lvl1pPr>
          </a:lstStyle>
          <a:p>
            <a:pPr>
              <a:defRPr/>
            </a:pPr>
            <a:r>
              <a:rPr lang="en-GB" smtClean="0"/>
              <a:t>Copyright (c) 2011, Automata, Inc. (http://www.haleyai.com)</a:t>
            </a:r>
            <a:endParaRPr lang="en-GB"/>
          </a:p>
        </p:txBody>
      </p:sp>
      <p:sp>
        <p:nvSpPr>
          <p:cNvPr id="6" name="Slide Number Placeholder 5"/>
          <p:cNvSpPr>
            <a:spLocks noGrp="1"/>
          </p:cNvSpPr>
          <p:nvPr>
            <p:ph type="sldNum" sz="quarter" idx="12"/>
          </p:nvPr>
        </p:nvSpPr>
        <p:spPr/>
        <p:txBody>
          <a:bodyPr/>
          <a:lstStyle>
            <a:lvl1pPr>
              <a:defRPr sz="800"/>
            </a:lvl1pPr>
          </a:lstStyle>
          <a:p>
            <a:pPr>
              <a:defRPr/>
            </a:pPr>
            <a:fld id="{7AC864C1-EB2D-4766-8099-0C27CA5C0971}" type="slidenum">
              <a:rPr lang="en-GB" smtClean="0"/>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r>
              <a:rPr lang="en-US" smtClean="0"/>
              <a:t>2011 Rules Fest</a:t>
            </a:r>
            <a:endParaRPr lang="en-GB"/>
          </a:p>
        </p:txBody>
      </p:sp>
      <p:sp>
        <p:nvSpPr>
          <p:cNvPr id="5" name="Footer Placeholder 4"/>
          <p:cNvSpPr>
            <a:spLocks noGrp="1"/>
          </p:cNvSpPr>
          <p:nvPr>
            <p:ph type="ftr" sz="quarter" idx="11"/>
          </p:nvPr>
        </p:nvSpPr>
        <p:spPr/>
        <p:txBody>
          <a:bodyPr/>
          <a:lstStyle>
            <a:lvl1pPr>
              <a:defRPr/>
            </a:lvl1pPr>
          </a:lstStyle>
          <a:p>
            <a:pPr>
              <a:defRPr/>
            </a:pPr>
            <a:r>
              <a:rPr lang="en-GB" smtClean="0"/>
              <a:t>Copyright (c) 2011, Automata, Inc. (http://www.haleyai.com)</a:t>
            </a:r>
            <a:endParaRPr lang="en-GB"/>
          </a:p>
        </p:txBody>
      </p:sp>
      <p:sp>
        <p:nvSpPr>
          <p:cNvPr id="6" name="Slide Number Placeholder 5"/>
          <p:cNvSpPr>
            <a:spLocks noGrp="1"/>
          </p:cNvSpPr>
          <p:nvPr>
            <p:ph type="sldNum" sz="quarter" idx="12"/>
          </p:nvPr>
        </p:nvSpPr>
        <p:spPr/>
        <p:txBody>
          <a:bodyPr/>
          <a:lstStyle>
            <a:lvl1pPr>
              <a:defRPr/>
            </a:lvl1pPr>
          </a:lstStyle>
          <a:p>
            <a:pPr>
              <a:defRPr/>
            </a:pPr>
            <a:fld id="{CC8C242A-746B-4B4E-89F3-A78C93D6756E}"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r>
              <a:rPr lang="en-US" smtClean="0"/>
              <a:t>2011 Rules Fest</a:t>
            </a:r>
            <a:endParaRPr lang="en-GB"/>
          </a:p>
        </p:txBody>
      </p:sp>
      <p:sp>
        <p:nvSpPr>
          <p:cNvPr id="5" name="Footer Placeholder 4"/>
          <p:cNvSpPr>
            <a:spLocks noGrp="1"/>
          </p:cNvSpPr>
          <p:nvPr>
            <p:ph type="ftr" sz="quarter" idx="11"/>
          </p:nvPr>
        </p:nvSpPr>
        <p:spPr/>
        <p:txBody>
          <a:bodyPr/>
          <a:lstStyle>
            <a:lvl1pPr>
              <a:defRPr/>
            </a:lvl1pPr>
          </a:lstStyle>
          <a:p>
            <a:pPr>
              <a:defRPr/>
            </a:pPr>
            <a:r>
              <a:rPr lang="en-GB" smtClean="0"/>
              <a:t>Copyright (c) 2011, Automata, Inc. (http://www.haleyai.com)</a:t>
            </a:r>
            <a:endParaRPr lang="en-GB"/>
          </a:p>
        </p:txBody>
      </p:sp>
      <p:sp>
        <p:nvSpPr>
          <p:cNvPr id="6" name="Slide Number Placeholder 5"/>
          <p:cNvSpPr>
            <a:spLocks noGrp="1"/>
          </p:cNvSpPr>
          <p:nvPr>
            <p:ph type="sldNum" sz="quarter" idx="12"/>
          </p:nvPr>
        </p:nvSpPr>
        <p:spPr/>
        <p:txBody>
          <a:bodyPr/>
          <a:lstStyle>
            <a:lvl1pPr>
              <a:defRPr/>
            </a:lvl1pPr>
          </a:lstStyle>
          <a:p>
            <a:pPr>
              <a:defRPr/>
            </a:pPr>
            <a:fld id="{CF1AEBAD-9662-429C-AEB1-C35361B05360}"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mtClean="0"/>
              <a:t>Click to edit Master title style</a:t>
            </a:r>
            <a:endParaRPr lang="en-GB"/>
          </a:p>
        </p:txBody>
      </p:sp>
      <p:sp>
        <p:nvSpPr>
          <p:cNvPr id="3" name="Content Placeholder 2"/>
          <p:cNvSpPr>
            <a:spLocks noGrp="1"/>
          </p:cNvSpPr>
          <p:nvPr>
            <p:ph idx="1"/>
          </p:nvPr>
        </p:nvSpPr>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520259"/>
            <a:ext cx="2133600" cy="365125"/>
          </a:xfrm>
        </p:spPr>
        <p:txBody>
          <a:bodyPr/>
          <a:lstStyle>
            <a:lvl1pPr>
              <a:defRPr sz="800"/>
            </a:lvl1pPr>
          </a:lstStyle>
          <a:p>
            <a:pPr>
              <a:defRPr/>
            </a:pPr>
            <a:r>
              <a:rPr lang="en-US" smtClean="0"/>
              <a:t>2011 Rules Fest</a:t>
            </a:r>
            <a:endParaRPr lang="en-GB" dirty="0"/>
          </a:p>
        </p:txBody>
      </p:sp>
      <p:sp>
        <p:nvSpPr>
          <p:cNvPr id="5" name="Footer Placeholder 4"/>
          <p:cNvSpPr>
            <a:spLocks noGrp="1"/>
          </p:cNvSpPr>
          <p:nvPr>
            <p:ph type="ftr" sz="quarter" idx="11"/>
          </p:nvPr>
        </p:nvSpPr>
        <p:spPr>
          <a:xfrm>
            <a:off x="3124200" y="6520259"/>
            <a:ext cx="2895600" cy="365125"/>
          </a:xfrm>
        </p:spPr>
        <p:txBody>
          <a:bodyPr/>
          <a:lstStyle>
            <a:lvl1pPr>
              <a:defRPr sz="800"/>
            </a:lvl1pPr>
          </a:lstStyle>
          <a:p>
            <a:pPr>
              <a:defRPr/>
            </a:pPr>
            <a:r>
              <a:rPr lang="en-GB" smtClean="0"/>
              <a:t>Copyright (c) 2011, Automata, Inc. (http://www.haleyai.com)</a:t>
            </a:r>
            <a:endParaRPr lang="en-GB" dirty="0"/>
          </a:p>
        </p:txBody>
      </p:sp>
      <p:sp>
        <p:nvSpPr>
          <p:cNvPr id="6" name="Slide Number Placeholder 5"/>
          <p:cNvSpPr>
            <a:spLocks noGrp="1"/>
          </p:cNvSpPr>
          <p:nvPr>
            <p:ph type="sldNum" sz="quarter" idx="12"/>
          </p:nvPr>
        </p:nvSpPr>
        <p:spPr>
          <a:xfrm>
            <a:off x="6553200" y="6520259"/>
            <a:ext cx="2133600" cy="365125"/>
          </a:xfrm>
        </p:spPr>
        <p:txBody>
          <a:bodyPr/>
          <a:lstStyle>
            <a:lvl1pPr>
              <a:defRPr sz="800"/>
            </a:lvl1pPr>
          </a:lstStyle>
          <a:p>
            <a:pPr>
              <a:defRPr/>
            </a:pPr>
            <a:fld id="{DDAEFD3A-CF9E-436D-99FF-53F4E973AF7B}" type="slidenum">
              <a:rPr lang="en-GB" smtClean="0"/>
              <a:pPr>
                <a:defRPr/>
              </a:pPr>
              <a:t>‹#›</a:t>
            </a:fld>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cstate="print">
            <a:alphaModFix amt="10000"/>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GB"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smtClean="0"/>
              <a:t>2011 Rules Fest</a:t>
            </a:r>
            <a:endParaRPr lang="en-GB"/>
          </a:p>
        </p:txBody>
      </p:sp>
      <p:sp>
        <p:nvSpPr>
          <p:cNvPr id="5" name="Footer Placeholder 4"/>
          <p:cNvSpPr>
            <a:spLocks noGrp="1"/>
          </p:cNvSpPr>
          <p:nvPr>
            <p:ph type="ftr" sz="quarter" idx="11"/>
          </p:nvPr>
        </p:nvSpPr>
        <p:spPr/>
        <p:txBody>
          <a:bodyPr/>
          <a:lstStyle>
            <a:lvl1pPr>
              <a:defRPr/>
            </a:lvl1pPr>
          </a:lstStyle>
          <a:p>
            <a:pPr>
              <a:defRPr/>
            </a:pPr>
            <a:r>
              <a:rPr lang="en-GB" smtClean="0"/>
              <a:t>Copyright (c) 2011, Automata, Inc. (http://www.haleyai.com)</a:t>
            </a:r>
            <a:endParaRPr lang="en-GB"/>
          </a:p>
        </p:txBody>
      </p:sp>
      <p:sp>
        <p:nvSpPr>
          <p:cNvPr id="6" name="Slide Number Placeholder 5"/>
          <p:cNvSpPr>
            <a:spLocks noGrp="1"/>
          </p:cNvSpPr>
          <p:nvPr>
            <p:ph type="sldNum" sz="quarter" idx="12"/>
          </p:nvPr>
        </p:nvSpPr>
        <p:spPr/>
        <p:txBody>
          <a:bodyPr/>
          <a:lstStyle>
            <a:lvl1pPr>
              <a:defRPr/>
            </a:lvl1pPr>
          </a:lstStyle>
          <a:p>
            <a:pPr>
              <a:defRPr/>
            </a:pPr>
            <a:fld id="{2D2332FA-866A-4744-B41B-067DDF3A1D1C}"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a:xfrm>
            <a:off x="457200" y="6520259"/>
            <a:ext cx="2133600" cy="365125"/>
          </a:xfrm>
        </p:spPr>
        <p:txBody>
          <a:bodyPr/>
          <a:lstStyle>
            <a:lvl1pPr>
              <a:defRPr sz="800"/>
            </a:lvl1pPr>
          </a:lstStyle>
          <a:p>
            <a:pPr>
              <a:defRPr/>
            </a:pPr>
            <a:r>
              <a:rPr lang="en-US" smtClean="0"/>
              <a:t>2011 Rules Fest</a:t>
            </a:r>
            <a:endParaRPr lang="en-GB"/>
          </a:p>
        </p:txBody>
      </p:sp>
      <p:sp>
        <p:nvSpPr>
          <p:cNvPr id="6" name="Footer Placeholder 4"/>
          <p:cNvSpPr>
            <a:spLocks noGrp="1"/>
          </p:cNvSpPr>
          <p:nvPr>
            <p:ph type="ftr" sz="quarter" idx="11"/>
          </p:nvPr>
        </p:nvSpPr>
        <p:spPr>
          <a:xfrm>
            <a:off x="3124200" y="6520259"/>
            <a:ext cx="2895600" cy="365125"/>
          </a:xfrm>
        </p:spPr>
        <p:txBody>
          <a:bodyPr/>
          <a:lstStyle>
            <a:lvl1pPr>
              <a:defRPr sz="800"/>
            </a:lvl1pPr>
          </a:lstStyle>
          <a:p>
            <a:pPr>
              <a:defRPr/>
            </a:pPr>
            <a:r>
              <a:rPr lang="en-GB" smtClean="0"/>
              <a:t>Copyright (c) 2011, Automata, Inc. (http://www.haleyai.com)</a:t>
            </a:r>
            <a:endParaRPr lang="en-GB"/>
          </a:p>
        </p:txBody>
      </p:sp>
      <p:sp>
        <p:nvSpPr>
          <p:cNvPr id="7" name="Slide Number Placeholder 5"/>
          <p:cNvSpPr>
            <a:spLocks noGrp="1"/>
          </p:cNvSpPr>
          <p:nvPr>
            <p:ph type="sldNum" sz="quarter" idx="12"/>
          </p:nvPr>
        </p:nvSpPr>
        <p:spPr>
          <a:xfrm>
            <a:off x="6553200" y="6520259"/>
            <a:ext cx="2133600" cy="365125"/>
          </a:xfrm>
        </p:spPr>
        <p:txBody>
          <a:bodyPr/>
          <a:lstStyle>
            <a:lvl1pPr>
              <a:defRPr sz="800"/>
            </a:lvl1pPr>
          </a:lstStyle>
          <a:p>
            <a:pPr>
              <a:defRPr/>
            </a:pPr>
            <a:fld id="{81BD2714-8773-4C6A-B5F7-0EDF2C3BD9BD}" type="slidenum">
              <a:rPr lang="en-GB" smtClean="0"/>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r>
              <a:rPr lang="en-US" smtClean="0"/>
              <a:t>2011 Rules Fest</a:t>
            </a:r>
            <a:endParaRPr lang="en-GB"/>
          </a:p>
        </p:txBody>
      </p:sp>
      <p:sp>
        <p:nvSpPr>
          <p:cNvPr id="8" name="Footer Placeholder 4"/>
          <p:cNvSpPr>
            <a:spLocks noGrp="1"/>
          </p:cNvSpPr>
          <p:nvPr>
            <p:ph type="ftr" sz="quarter" idx="11"/>
          </p:nvPr>
        </p:nvSpPr>
        <p:spPr/>
        <p:txBody>
          <a:bodyPr/>
          <a:lstStyle>
            <a:lvl1pPr>
              <a:defRPr/>
            </a:lvl1pPr>
          </a:lstStyle>
          <a:p>
            <a:pPr>
              <a:defRPr/>
            </a:pPr>
            <a:r>
              <a:rPr lang="en-GB" smtClean="0"/>
              <a:t>Copyright (c) 2011, Automata, Inc. (http://www.haleyai.com)</a:t>
            </a:r>
            <a:endParaRPr lang="en-GB"/>
          </a:p>
        </p:txBody>
      </p:sp>
      <p:sp>
        <p:nvSpPr>
          <p:cNvPr id="9" name="Slide Number Placeholder 5"/>
          <p:cNvSpPr>
            <a:spLocks noGrp="1"/>
          </p:cNvSpPr>
          <p:nvPr>
            <p:ph type="sldNum" sz="quarter" idx="12"/>
          </p:nvPr>
        </p:nvSpPr>
        <p:spPr/>
        <p:txBody>
          <a:bodyPr/>
          <a:lstStyle>
            <a:lvl1pPr>
              <a:defRPr/>
            </a:lvl1pPr>
          </a:lstStyle>
          <a:p>
            <a:pPr>
              <a:defRPr/>
            </a:pPr>
            <a:fld id="{32C5EF92-32ED-4BF5-80A5-190A12487CB7}"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r>
              <a:rPr lang="en-US" smtClean="0"/>
              <a:t>2011 Rules Fest</a:t>
            </a:r>
            <a:endParaRPr lang="en-GB"/>
          </a:p>
        </p:txBody>
      </p:sp>
      <p:sp>
        <p:nvSpPr>
          <p:cNvPr id="4" name="Footer Placeholder 4"/>
          <p:cNvSpPr>
            <a:spLocks noGrp="1"/>
          </p:cNvSpPr>
          <p:nvPr>
            <p:ph type="ftr" sz="quarter" idx="11"/>
          </p:nvPr>
        </p:nvSpPr>
        <p:spPr/>
        <p:txBody>
          <a:bodyPr/>
          <a:lstStyle>
            <a:lvl1pPr>
              <a:defRPr/>
            </a:lvl1pPr>
          </a:lstStyle>
          <a:p>
            <a:pPr>
              <a:defRPr/>
            </a:pPr>
            <a:r>
              <a:rPr lang="en-GB" smtClean="0"/>
              <a:t>Copyright (c) 2011, Automata, Inc. (http://www.haleyai.com)</a:t>
            </a:r>
            <a:endParaRPr lang="en-GB"/>
          </a:p>
        </p:txBody>
      </p:sp>
      <p:sp>
        <p:nvSpPr>
          <p:cNvPr id="5" name="Slide Number Placeholder 5"/>
          <p:cNvSpPr>
            <a:spLocks noGrp="1"/>
          </p:cNvSpPr>
          <p:nvPr>
            <p:ph type="sldNum" sz="quarter" idx="12"/>
          </p:nvPr>
        </p:nvSpPr>
        <p:spPr/>
        <p:txBody>
          <a:bodyPr/>
          <a:lstStyle>
            <a:lvl1pPr>
              <a:defRPr/>
            </a:lvl1pPr>
          </a:lstStyle>
          <a:p>
            <a:pPr>
              <a:defRPr/>
            </a:pPr>
            <a:fld id="{F645F4EF-2CD6-4D19-858B-9E65FDB62737}"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smtClean="0"/>
              <a:t>2011 Rules Fest</a:t>
            </a:r>
            <a:endParaRPr lang="en-GB"/>
          </a:p>
        </p:txBody>
      </p:sp>
      <p:sp>
        <p:nvSpPr>
          <p:cNvPr id="3" name="Footer Placeholder 4"/>
          <p:cNvSpPr>
            <a:spLocks noGrp="1"/>
          </p:cNvSpPr>
          <p:nvPr>
            <p:ph type="ftr" sz="quarter" idx="11"/>
          </p:nvPr>
        </p:nvSpPr>
        <p:spPr/>
        <p:txBody>
          <a:bodyPr/>
          <a:lstStyle>
            <a:lvl1pPr>
              <a:defRPr/>
            </a:lvl1pPr>
          </a:lstStyle>
          <a:p>
            <a:pPr>
              <a:defRPr/>
            </a:pPr>
            <a:r>
              <a:rPr lang="en-GB" smtClean="0"/>
              <a:t>Copyright (c) 2011, Automata, Inc. (http://www.haleyai.com)</a:t>
            </a:r>
            <a:endParaRPr lang="en-GB"/>
          </a:p>
        </p:txBody>
      </p:sp>
      <p:sp>
        <p:nvSpPr>
          <p:cNvPr id="4" name="Slide Number Placeholder 5"/>
          <p:cNvSpPr>
            <a:spLocks noGrp="1"/>
          </p:cNvSpPr>
          <p:nvPr>
            <p:ph type="sldNum" sz="quarter" idx="12"/>
          </p:nvPr>
        </p:nvSpPr>
        <p:spPr/>
        <p:txBody>
          <a:bodyPr/>
          <a:lstStyle>
            <a:lvl1pPr>
              <a:defRPr/>
            </a:lvl1pPr>
          </a:lstStyle>
          <a:p>
            <a:pPr>
              <a:defRPr/>
            </a:pPr>
            <a:fld id="{0CF3279E-3CB7-4F44-93C1-D29CD6F8FB2C}"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smtClean="0"/>
              <a:t>2011 Rules Fest</a:t>
            </a:r>
            <a:endParaRPr lang="en-GB"/>
          </a:p>
        </p:txBody>
      </p:sp>
      <p:sp>
        <p:nvSpPr>
          <p:cNvPr id="6" name="Footer Placeholder 4"/>
          <p:cNvSpPr>
            <a:spLocks noGrp="1"/>
          </p:cNvSpPr>
          <p:nvPr>
            <p:ph type="ftr" sz="quarter" idx="11"/>
          </p:nvPr>
        </p:nvSpPr>
        <p:spPr/>
        <p:txBody>
          <a:bodyPr/>
          <a:lstStyle>
            <a:lvl1pPr>
              <a:defRPr/>
            </a:lvl1pPr>
          </a:lstStyle>
          <a:p>
            <a:pPr>
              <a:defRPr/>
            </a:pPr>
            <a:r>
              <a:rPr lang="en-GB" smtClean="0"/>
              <a:t>Copyright (c) 2011, Automata, Inc. (http://www.haleyai.com)</a:t>
            </a:r>
            <a:endParaRPr lang="en-GB"/>
          </a:p>
        </p:txBody>
      </p:sp>
      <p:sp>
        <p:nvSpPr>
          <p:cNvPr id="7" name="Slide Number Placeholder 5"/>
          <p:cNvSpPr>
            <a:spLocks noGrp="1"/>
          </p:cNvSpPr>
          <p:nvPr>
            <p:ph type="sldNum" sz="quarter" idx="12"/>
          </p:nvPr>
        </p:nvSpPr>
        <p:spPr/>
        <p:txBody>
          <a:bodyPr/>
          <a:lstStyle>
            <a:lvl1pPr>
              <a:defRPr/>
            </a:lvl1pPr>
          </a:lstStyle>
          <a:p>
            <a:pPr>
              <a:defRPr/>
            </a:pPr>
            <a:fld id="{272650CD-0A81-4023-B531-BC2BCFFA21B2}"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smtClean="0"/>
              <a:t>2011 Rules Fest</a:t>
            </a:r>
            <a:endParaRPr lang="en-GB"/>
          </a:p>
        </p:txBody>
      </p:sp>
      <p:sp>
        <p:nvSpPr>
          <p:cNvPr id="6" name="Footer Placeholder 4"/>
          <p:cNvSpPr>
            <a:spLocks noGrp="1"/>
          </p:cNvSpPr>
          <p:nvPr>
            <p:ph type="ftr" sz="quarter" idx="11"/>
          </p:nvPr>
        </p:nvSpPr>
        <p:spPr/>
        <p:txBody>
          <a:bodyPr/>
          <a:lstStyle>
            <a:lvl1pPr>
              <a:defRPr/>
            </a:lvl1pPr>
          </a:lstStyle>
          <a:p>
            <a:pPr>
              <a:defRPr/>
            </a:pPr>
            <a:r>
              <a:rPr lang="en-GB" smtClean="0"/>
              <a:t>Copyright (c) 2011, Automata, Inc. (http://www.haleyai.com)</a:t>
            </a:r>
            <a:endParaRPr lang="en-GB"/>
          </a:p>
        </p:txBody>
      </p:sp>
      <p:sp>
        <p:nvSpPr>
          <p:cNvPr id="7" name="Slide Number Placeholder 5"/>
          <p:cNvSpPr>
            <a:spLocks noGrp="1"/>
          </p:cNvSpPr>
          <p:nvPr>
            <p:ph type="sldNum" sz="quarter" idx="12"/>
          </p:nvPr>
        </p:nvSpPr>
        <p:spPr/>
        <p:txBody>
          <a:bodyPr/>
          <a:lstStyle>
            <a:lvl1pPr>
              <a:defRPr/>
            </a:lvl1pPr>
          </a:lstStyle>
          <a:p>
            <a:pPr>
              <a:defRPr/>
            </a:pPr>
            <a:fld id="{F854D061-12DB-446C-96E0-F3C6EB93C87D}"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 name="Date Placeholder 3"/>
          <p:cNvSpPr>
            <a:spLocks noGrp="1"/>
          </p:cNvSpPr>
          <p:nvPr>
            <p:ph type="dt" sz="half" idx="2"/>
          </p:nvPr>
        </p:nvSpPr>
        <p:spPr>
          <a:xfrm>
            <a:off x="457200" y="6520259"/>
            <a:ext cx="2133600" cy="365125"/>
          </a:xfrm>
          <a:prstGeom prst="rect">
            <a:avLst/>
          </a:prstGeom>
        </p:spPr>
        <p:txBody>
          <a:bodyPr vert="horz" lIns="91440" tIns="45720" rIns="91440" bIns="45720" rtlCol="0" anchor="ctr"/>
          <a:lstStyle>
            <a:lvl1pPr algn="l" fontAlgn="auto">
              <a:spcBef>
                <a:spcPts val="0"/>
              </a:spcBef>
              <a:spcAft>
                <a:spcPts val="0"/>
              </a:spcAft>
              <a:defRPr sz="800">
                <a:solidFill>
                  <a:schemeClr val="tx1">
                    <a:tint val="75000"/>
                  </a:schemeClr>
                </a:solidFill>
                <a:latin typeface="+mn-lt"/>
                <a:cs typeface="+mn-cs"/>
              </a:defRPr>
            </a:lvl1pPr>
          </a:lstStyle>
          <a:p>
            <a:pPr>
              <a:defRPr/>
            </a:pPr>
            <a:r>
              <a:rPr lang="en-US" smtClean="0"/>
              <a:t>2011 Rules Fest</a:t>
            </a:r>
            <a:endParaRPr lang="en-GB"/>
          </a:p>
        </p:txBody>
      </p:sp>
      <p:sp>
        <p:nvSpPr>
          <p:cNvPr id="5" name="Footer Placeholder 4"/>
          <p:cNvSpPr>
            <a:spLocks noGrp="1"/>
          </p:cNvSpPr>
          <p:nvPr>
            <p:ph type="ftr" sz="quarter" idx="3"/>
          </p:nvPr>
        </p:nvSpPr>
        <p:spPr>
          <a:xfrm>
            <a:off x="3124200" y="6520259"/>
            <a:ext cx="2895600" cy="365125"/>
          </a:xfrm>
          <a:prstGeom prst="rect">
            <a:avLst/>
          </a:prstGeom>
        </p:spPr>
        <p:txBody>
          <a:bodyPr vert="horz" lIns="91440" tIns="45720" rIns="91440" bIns="45720" rtlCol="0" anchor="ctr"/>
          <a:lstStyle>
            <a:lvl1pPr algn="ctr" fontAlgn="auto">
              <a:spcBef>
                <a:spcPts val="0"/>
              </a:spcBef>
              <a:spcAft>
                <a:spcPts val="0"/>
              </a:spcAft>
              <a:defRPr sz="800">
                <a:solidFill>
                  <a:schemeClr val="tx1">
                    <a:tint val="75000"/>
                  </a:schemeClr>
                </a:solidFill>
                <a:latin typeface="+mn-lt"/>
                <a:cs typeface="+mn-cs"/>
              </a:defRPr>
            </a:lvl1pPr>
          </a:lstStyle>
          <a:p>
            <a:pPr>
              <a:defRPr/>
            </a:pPr>
            <a:r>
              <a:rPr lang="en-GB" smtClean="0"/>
              <a:t>Copyright (c) 2011, Automata, Inc. (http://www.haleyai.com)</a:t>
            </a:r>
            <a:endParaRPr lang="en-GB"/>
          </a:p>
        </p:txBody>
      </p:sp>
      <p:sp>
        <p:nvSpPr>
          <p:cNvPr id="6" name="Slide Number Placeholder 5"/>
          <p:cNvSpPr>
            <a:spLocks noGrp="1"/>
          </p:cNvSpPr>
          <p:nvPr>
            <p:ph type="sldNum" sz="quarter" idx="4"/>
          </p:nvPr>
        </p:nvSpPr>
        <p:spPr>
          <a:xfrm>
            <a:off x="6553200" y="6520259"/>
            <a:ext cx="2133600" cy="365125"/>
          </a:xfrm>
          <a:prstGeom prst="rect">
            <a:avLst/>
          </a:prstGeom>
        </p:spPr>
        <p:txBody>
          <a:bodyPr vert="horz" lIns="91440" tIns="45720" rIns="91440" bIns="45720" rtlCol="0" anchor="ctr"/>
          <a:lstStyle>
            <a:lvl1pPr algn="r" fontAlgn="auto">
              <a:spcBef>
                <a:spcPts val="0"/>
              </a:spcBef>
              <a:spcAft>
                <a:spcPts val="0"/>
              </a:spcAft>
              <a:defRPr sz="800">
                <a:solidFill>
                  <a:schemeClr val="tx1">
                    <a:tint val="75000"/>
                  </a:schemeClr>
                </a:solidFill>
                <a:latin typeface="+mn-lt"/>
                <a:cs typeface="+mn-cs"/>
              </a:defRPr>
            </a:lvl1pPr>
          </a:lstStyle>
          <a:p>
            <a:pPr>
              <a:defRPr/>
            </a:pPr>
            <a:fld id="{FE385B09-D1DB-4C9E-8D52-949804066752}" type="slidenum">
              <a:rPr lang="en-GB" smtClean="0"/>
              <a:pPr>
                <a:defRPr/>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linkedin.com/in/haley"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http://www.haleyai.com/"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9000"/>
            <a:lum/>
          </a:blip>
          <a:srcRect/>
          <a:stretch>
            <a:fillRect/>
          </a:stretch>
        </a:blipFill>
        <a:effectLst/>
      </p:bgPr>
    </p:bg>
    <p:spTree>
      <p:nvGrpSpPr>
        <p:cNvPr id="1" name=""/>
        <p:cNvGrpSpPr/>
        <p:nvPr/>
      </p:nvGrpSpPr>
      <p:grpSpPr>
        <a:xfrm>
          <a:off x="0" y="0"/>
          <a:ext cx="0" cy="0"/>
          <a:chOff x="0" y="0"/>
          <a:chExt cx="0" cy="0"/>
        </a:xfrm>
      </p:grpSpPr>
      <p:sp>
        <p:nvSpPr>
          <p:cNvPr id="7" name="Title 6"/>
          <p:cNvSpPr>
            <a:spLocks noGrp="1"/>
          </p:cNvSpPr>
          <p:nvPr>
            <p:ph type="ctrTitle"/>
          </p:nvPr>
        </p:nvSpPr>
        <p:spPr>
          <a:xfrm>
            <a:off x="685800" y="1556792"/>
            <a:ext cx="7772400" cy="2304256"/>
          </a:xfrm>
        </p:spPr>
        <p:txBody>
          <a:bodyPr/>
          <a:lstStyle/>
          <a:p>
            <a:r>
              <a:rPr lang="en-US" dirty="0" smtClean="0"/>
              <a:t>To be or not to be... </a:t>
            </a:r>
            <a:br>
              <a:rPr lang="en-US" dirty="0" smtClean="0"/>
            </a:br>
            <a:r>
              <a:rPr lang="en-US" dirty="0" smtClean="0"/>
              <a:t>a business process…</a:t>
            </a:r>
            <a:br>
              <a:rPr lang="en-US" dirty="0" smtClean="0"/>
            </a:br>
            <a:r>
              <a:rPr lang="en-US" dirty="0" smtClean="0"/>
              <a:t/>
            </a:r>
            <a:br>
              <a:rPr lang="en-US" dirty="0" smtClean="0"/>
            </a:br>
            <a:r>
              <a:rPr lang="en-US" sz="2000" dirty="0" smtClean="0"/>
              <a:t>(The semantics of events for business.)</a:t>
            </a:r>
            <a:endParaRPr lang="en-US" dirty="0"/>
          </a:p>
        </p:txBody>
      </p:sp>
      <p:sp>
        <p:nvSpPr>
          <p:cNvPr id="8" name="Subtitle 7"/>
          <p:cNvSpPr>
            <a:spLocks noGrp="1"/>
          </p:cNvSpPr>
          <p:nvPr>
            <p:ph type="subTitle" idx="1"/>
          </p:nvPr>
        </p:nvSpPr>
        <p:spPr>
          <a:xfrm>
            <a:off x="1371600" y="4725144"/>
            <a:ext cx="6400800" cy="1728192"/>
          </a:xfrm>
        </p:spPr>
        <p:txBody>
          <a:bodyPr/>
          <a:lstStyle/>
          <a:p>
            <a:r>
              <a:rPr lang="en-US" sz="2400" dirty="0" smtClean="0"/>
              <a:t>Paul Haley</a:t>
            </a:r>
            <a:br>
              <a:rPr lang="en-US" sz="2400" dirty="0" smtClean="0"/>
            </a:br>
            <a:r>
              <a:rPr lang="en-US" sz="1600" dirty="0" smtClean="0"/>
              <a:t>Principal Consultant</a:t>
            </a:r>
            <a:r>
              <a:rPr lang="en-US" sz="2400" dirty="0" smtClean="0"/>
              <a:t/>
            </a:r>
            <a:br>
              <a:rPr lang="en-US" sz="2400" dirty="0" smtClean="0"/>
            </a:br>
            <a:r>
              <a:rPr lang="en-US" sz="2400" dirty="0" smtClean="0"/>
              <a:t>Automata, Inc.</a:t>
            </a:r>
            <a:r>
              <a:rPr lang="en-US" sz="1200" dirty="0" smtClean="0">
                <a:hlinkClick r:id="rId3"/>
              </a:rPr>
              <a:t/>
            </a:r>
            <a:br>
              <a:rPr lang="en-US" sz="1200" dirty="0" smtClean="0">
                <a:hlinkClick r:id="rId3"/>
              </a:rPr>
            </a:br>
            <a:r>
              <a:rPr lang="en-US" sz="1200" dirty="0" smtClean="0">
                <a:hlinkClick r:id="rId3"/>
              </a:rPr>
              <a:t>www.linkedin.com/in/haley</a:t>
            </a:r>
            <a:r>
              <a:rPr lang="en-US" sz="1200" dirty="0" smtClean="0"/>
              <a:t> </a:t>
            </a:r>
            <a:r>
              <a:rPr lang="en-US" sz="1600" dirty="0" smtClean="0"/>
              <a:t/>
            </a:r>
            <a:br>
              <a:rPr lang="en-US" sz="1600" dirty="0" smtClean="0"/>
            </a:br>
            <a:r>
              <a:rPr lang="en-US" sz="1600" dirty="0" smtClean="0">
                <a:hlinkClick r:id="rId4"/>
              </a:rPr>
              <a:t>www.haleyai.com</a:t>
            </a:r>
            <a:r>
              <a:rPr lang="en-US" sz="1600" dirty="0" smtClean="0"/>
              <a: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Why are processes as they are?</a:t>
            </a:r>
          </a:p>
          <a:p>
            <a:pPr lvl="1"/>
            <a:r>
              <a:rPr lang="en-US" dirty="0" smtClean="0"/>
              <a:t>Why does the this event come after that one?</a:t>
            </a:r>
          </a:p>
          <a:p>
            <a:pPr lvl="1"/>
            <a:r>
              <a:rPr lang="en-US" dirty="0" smtClean="0"/>
              <a:t>When in time does the 2</a:t>
            </a:r>
            <a:r>
              <a:rPr lang="en-US" baseline="30000" dirty="0" smtClean="0"/>
              <a:t>nd</a:t>
            </a:r>
            <a:r>
              <a:rPr lang="en-US" dirty="0" smtClean="0"/>
              <a:t> come after the 1</a:t>
            </a:r>
            <a:r>
              <a:rPr lang="en-US" baseline="30000" dirty="0" smtClean="0"/>
              <a:t>st</a:t>
            </a:r>
            <a:r>
              <a:rPr lang="en-US" dirty="0" smtClean="0"/>
              <a:t>?</a:t>
            </a:r>
          </a:p>
        </p:txBody>
      </p:sp>
      <p:sp>
        <p:nvSpPr>
          <p:cNvPr id="4" name="Date Placeholder 3"/>
          <p:cNvSpPr>
            <a:spLocks noGrp="1"/>
          </p:cNvSpPr>
          <p:nvPr>
            <p:ph type="dt" sz="half" idx="10"/>
          </p:nvPr>
        </p:nvSpPr>
        <p:spPr/>
        <p:txBody>
          <a:bodyPr/>
          <a:lstStyle/>
          <a:p>
            <a:pPr>
              <a:defRPr/>
            </a:pPr>
            <a:r>
              <a:rPr lang="en-US" smtClean="0"/>
              <a:t>2011 Rules Fest</a:t>
            </a:r>
            <a:endParaRPr lang="en-GB" dirty="0"/>
          </a:p>
        </p:txBody>
      </p:sp>
      <p:sp>
        <p:nvSpPr>
          <p:cNvPr id="5" name="Footer Placeholder 4"/>
          <p:cNvSpPr>
            <a:spLocks noGrp="1"/>
          </p:cNvSpPr>
          <p:nvPr>
            <p:ph type="ftr" sz="quarter" idx="11"/>
          </p:nvPr>
        </p:nvSpPr>
        <p:spPr/>
        <p:txBody>
          <a:bodyPr/>
          <a:lstStyle/>
          <a:p>
            <a:pPr>
              <a:defRPr/>
            </a:pPr>
            <a:r>
              <a:rPr lang="en-GB" smtClean="0"/>
              <a:t>Copyright (c) 2011, Automata, Inc. (http://www.haleyai.com)</a:t>
            </a:r>
            <a:endParaRPr lang="en-GB" dirty="0"/>
          </a:p>
        </p:txBody>
      </p:sp>
      <p:sp>
        <p:nvSpPr>
          <p:cNvPr id="6" name="Slide Number Placeholder 5"/>
          <p:cNvSpPr>
            <a:spLocks noGrp="1"/>
          </p:cNvSpPr>
          <p:nvPr>
            <p:ph type="sldNum" sz="quarter" idx="12"/>
          </p:nvPr>
        </p:nvSpPr>
        <p:spPr/>
        <p:txBody>
          <a:bodyPr/>
          <a:lstStyle/>
          <a:p>
            <a:pPr>
              <a:defRPr/>
            </a:pPr>
            <a:fld id="{DDAEFD3A-CF9E-436D-99FF-53F4E973AF7B}" type="slidenum">
              <a:rPr lang="en-GB" smtClean="0"/>
              <a:pPr>
                <a:defRPr/>
              </a:pPr>
              <a:t>10</a:t>
            </a:fld>
            <a:endParaRPr lang="en-GB"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Why are processes as they are?</a:t>
            </a:r>
          </a:p>
          <a:p>
            <a:pPr lvl="1"/>
            <a:r>
              <a:rPr lang="en-US" dirty="0" smtClean="0"/>
              <a:t>Why does the this event come after that one?</a:t>
            </a:r>
          </a:p>
          <a:p>
            <a:pPr lvl="2"/>
            <a:r>
              <a:rPr lang="en-US" dirty="0" smtClean="0"/>
              <a:t>when (in time)?</a:t>
            </a:r>
          </a:p>
          <a:p>
            <a:pPr lvl="2"/>
            <a:r>
              <a:rPr lang="en-US" dirty="0" smtClean="0"/>
              <a:t>when (under what conditions)?</a:t>
            </a:r>
          </a:p>
        </p:txBody>
      </p:sp>
      <p:sp>
        <p:nvSpPr>
          <p:cNvPr id="4" name="Date Placeholder 3"/>
          <p:cNvSpPr>
            <a:spLocks noGrp="1"/>
          </p:cNvSpPr>
          <p:nvPr>
            <p:ph type="dt" sz="half" idx="10"/>
          </p:nvPr>
        </p:nvSpPr>
        <p:spPr/>
        <p:txBody>
          <a:bodyPr/>
          <a:lstStyle/>
          <a:p>
            <a:pPr>
              <a:defRPr/>
            </a:pPr>
            <a:r>
              <a:rPr lang="en-US" smtClean="0"/>
              <a:t>2011 Rules Fest</a:t>
            </a:r>
            <a:endParaRPr lang="en-GB" dirty="0"/>
          </a:p>
        </p:txBody>
      </p:sp>
      <p:sp>
        <p:nvSpPr>
          <p:cNvPr id="5" name="Footer Placeholder 4"/>
          <p:cNvSpPr>
            <a:spLocks noGrp="1"/>
          </p:cNvSpPr>
          <p:nvPr>
            <p:ph type="ftr" sz="quarter" idx="11"/>
          </p:nvPr>
        </p:nvSpPr>
        <p:spPr/>
        <p:txBody>
          <a:bodyPr/>
          <a:lstStyle/>
          <a:p>
            <a:pPr>
              <a:defRPr/>
            </a:pPr>
            <a:r>
              <a:rPr lang="en-GB" smtClean="0"/>
              <a:t>Copyright (c) 2011, Automata, Inc. (http://www.haleyai.com)</a:t>
            </a:r>
            <a:endParaRPr lang="en-GB" dirty="0"/>
          </a:p>
        </p:txBody>
      </p:sp>
      <p:sp>
        <p:nvSpPr>
          <p:cNvPr id="6" name="Slide Number Placeholder 5"/>
          <p:cNvSpPr>
            <a:spLocks noGrp="1"/>
          </p:cNvSpPr>
          <p:nvPr>
            <p:ph type="sldNum" sz="quarter" idx="12"/>
          </p:nvPr>
        </p:nvSpPr>
        <p:spPr/>
        <p:txBody>
          <a:bodyPr/>
          <a:lstStyle/>
          <a:p>
            <a:pPr>
              <a:defRPr/>
            </a:pPr>
            <a:fld id="{DDAEFD3A-CF9E-436D-99FF-53F4E973AF7B}" type="slidenum">
              <a:rPr lang="en-GB" smtClean="0"/>
              <a:pPr>
                <a:defRPr/>
              </a:pPr>
              <a:t>11</a:t>
            </a:fld>
            <a:endParaRPr lang="en-GB"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Why are processes as they are?</a:t>
            </a:r>
          </a:p>
          <a:p>
            <a:pPr lvl="1"/>
            <a:r>
              <a:rPr lang="en-US" dirty="0" smtClean="0"/>
              <a:t>Why does the this event come after that one?</a:t>
            </a:r>
          </a:p>
          <a:p>
            <a:pPr lvl="2"/>
            <a:r>
              <a:rPr lang="en-US" dirty="0" smtClean="0"/>
              <a:t>when (in time)?</a:t>
            </a:r>
          </a:p>
          <a:p>
            <a:pPr lvl="3"/>
            <a:r>
              <a:rPr lang="en-US" dirty="0" smtClean="0"/>
              <a:t>immediately?</a:t>
            </a:r>
          </a:p>
          <a:p>
            <a:pPr lvl="3"/>
            <a:r>
              <a:rPr lang="en-US" dirty="0" smtClean="0"/>
              <a:t>when something occurs or happens?</a:t>
            </a:r>
          </a:p>
        </p:txBody>
      </p:sp>
      <p:sp>
        <p:nvSpPr>
          <p:cNvPr id="4" name="Date Placeholder 3"/>
          <p:cNvSpPr>
            <a:spLocks noGrp="1"/>
          </p:cNvSpPr>
          <p:nvPr>
            <p:ph type="dt" sz="half" idx="10"/>
          </p:nvPr>
        </p:nvSpPr>
        <p:spPr/>
        <p:txBody>
          <a:bodyPr/>
          <a:lstStyle/>
          <a:p>
            <a:pPr>
              <a:defRPr/>
            </a:pPr>
            <a:r>
              <a:rPr lang="en-US" smtClean="0"/>
              <a:t>2011 Rules Fest</a:t>
            </a:r>
            <a:endParaRPr lang="en-GB" dirty="0"/>
          </a:p>
        </p:txBody>
      </p:sp>
      <p:sp>
        <p:nvSpPr>
          <p:cNvPr id="5" name="Footer Placeholder 4"/>
          <p:cNvSpPr>
            <a:spLocks noGrp="1"/>
          </p:cNvSpPr>
          <p:nvPr>
            <p:ph type="ftr" sz="quarter" idx="11"/>
          </p:nvPr>
        </p:nvSpPr>
        <p:spPr/>
        <p:txBody>
          <a:bodyPr/>
          <a:lstStyle/>
          <a:p>
            <a:pPr>
              <a:defRPr/>
            </a:pPr>
            <a:r>
              <a:rPr lang="en-GB" smtClean="0"/>
              <a:t>Copyright (c) 2011, Automata, Inc. (http://www.haleyai.com)</a:t>
            </a:r>
            <a:endParaRPr lang="en-GB" dirty="0"/>
          </a:p>
        </p:txBody>
      </p:sp>
      <p:sp>
        <p:nvSpPr>
          <p:cNvPr id="6" name="Slide Number Placeholder 5"/>
          <p:cNvSpPr>
            <a:spLocks noGrp="1"/>
          </p:cNvSpPr>
          <p:nvPr>
            <p:ph type="sldNum" sz="quarter" idx="12"/>
          </p:nvPr>
        </p:nvSpPr>
        <p:spPr/>
        <p:txBody>
          <a:bodyPr/>
          <a:lstStyle/>
          <a:p>
            <a:pPr>
              <a:defRPr/>
            </a:pPr>
            <a:fld id="{DDAEFD3A-CF9E-436D-99FF-53F4E973AF7B}" type="slidenum">
              <a:rPr lang="en-GB" smtClean="0"/>
              <a:pPr>
                <a:defRPr/>
              </a:pPr>
              <a:t>12</a:t>
            </a:fld>
            <a:endParaRPr lang="en-GB"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Why are processes as they are?</a:t>
            </a:r>
          </a:p>
          <a:p>
            <a:pPr lvl="1"/>
            <a:r>
              <a:rPr lang="en-US" dirty="0" smtClean="0"/>
              <a:t>Why does the this event come after that one?</a:t>
            </a:r>
          </a:p>
          <a:p>
            <a:pPr lvl="2"/>
            <a:r>
              <a:rPr lang="en-US" dirty="0" smtClean="0"/>
              <a:t>when (in time)?</a:t>
            </a:r>
          </a:p>
          <a:p>
            <a:pPr lvl="3"/>
            <a:r>
              <a:rPr lang="en-US" dirty="0" smtClean="0"/>
              <a:t>immediately?</a:t>
            </a:r>
          </a:p>
          <a:p>
            <a:pPr lvl="4"/>
            <a:r>
              <a:rPr lang="en-US" dirty="0" smtClean="0"/>
              <a:t>more implementation logic than business logic?</a:t>
            </a:r>
          </a:p>
        </p:txBody>
      </p:sp>
      <p:sp>
        <p:nvSpPr>
          <p:cNvPr id="4" name="Date Placeholder 3"/>
          <p:cNvSpPr>
            <a:spLocks noGrp="1"/>
          </p:cNvSpPr>
          <p:nvPr>
            <p:ph type="dt" sz="half" idx="10"/>
          </p:nvPr>
        </p:nvSpPr>
        <p:spPr/>
        <p:txBody>
          <a:bodyPr/>
          <a:lstStyle/>
          <a:p>
            <a:pPr>
              <a:defRPr/>
            </a:pPr>
            <a:r>
              <a:rPr lang="en-US" smtClean="0"/>
              <a:t>2011 Rules Fest</a:t>
            </a:r>
            <a:endParaRPr lang="en-GB" dirty="0"/>
          </a:p>
        </p:txBody>
      </p:sp>
      <p:sp>
        <p:nvSpPr>
          <p:cNvPr id="5" name="Footer Placeholder 4"/>
          <p:cNvSpPr>
            <a:spLocks noGrp="1"/>
          </p:cNvSpPr>
          <p:nvPr>
            <p:ph type="ftr" sz="quarter" idx="11"/>
          </p:nvPr>
        </p:nvSpPr>
        <p:spPr/>
        <p:txBody>
          <a:bodyPr/>
          <a:lstStyle/>
          <a:p>
            <a:pPr>
              <a:defRPr/>
            </a:pPr>
            <a:r>
              <a:rPr lang="en-GB" smtClean="0"/>
              <a:t>Copyright (c) 2011, Automata, Inc. (http://www.haleyai.com)</a:t>
            </a:r>
            <a:endParaRPr lang="en-GB" dirty="0"/>
          </a:p>
        </p:txBody>
      </p:sp>
      <p:sp>
        <p:nvSpPr>
          <p:cNvPr id="6" name="Slide Number Placeholder 5"/>
          <p:cNvSpPr>
            <a:spLocks noGrp="1"/>
          </p:cNvSpPr>
          <p:nvPr>
            <p:ph type="sldNum" sz="quarter" idx="12"/>
          </p:nvPr>
        </p:nvSpPr>
        <p:spPr/>
        <p:txBody>
          <a:bodyPr/>
          <a:lstStyle/>
          <a:p>
            <a:pPr>
              <a:defRPr/>
            </a:pPr>
            <a:fld id="{DDAEFD3A-CF9E-436D-99FF-53F4E973AF7B}" type="slidenum">
              <a:rPr lang="en-GB" smtClean="0"/>
              <a:pPr>
                <a:defRPr/>
              </a:pPr>
              <a:t>13</a:t>
            </a:fld>
            <a:endParaRPr lang="en-GB"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Why are processes as they are?</a:t>
            </a:r>
          </a:p>
          <a:p>
            <a:pPr lvl="1"/>
            <a:r>
              <a:rPr lang="en-US" dirty="0" smtClean="0"/>
              <a:t>Why does the this event come after that one?</a:t>
            </a:r>
          </a:p>
          <a:p>
            <a:pPr lvl="2"/>
            <a:r>
              <a:rPr lang="en-US" dirty="0" smtClean="0"/>
              <a:t>when (in time)?</a:t>
            </a:r>
          </a:p>
          <a:p>
            <a:pPr lvl="3"/>
            <a:r>
              <a:rPr lang="en-US" dirty="0" smtClean="0"/>
              <a:t>when something happens?</a:t>
            </a:r>
          </a:p>
          <a:p>
            <a:pPr lvl="4"/>
            <a:r>
              <a:rPr lang="en-US" dirty="0" smtClean="0"/>
              <a:t>when staff can?</a:t>
            </a:r>
          </a:p>
          <a:p>
            <a:pPr lvl="5"/>
            <a:r>
              <a:rPr lang="en-US" dirty="0" smtClean="0"/>
              <a:t>when workflow events happen</a:t>
            </a:r>
          </a:p>
        </p:txBody>
      </p:sp>
      <p:sp>
        <p:nvSpPr>
          <p:cNvPr id="4" name="Date Placeholder 3"/>
          <p:cNvSpPr>
            <a:spLocks noGrp="1"/>
          </p:cNvSpPr>
          <p:nvPr>
            <p:ph type="dt" sz="half" idx="10"/>
          </p:nvPr>
        </p:nvSpPr>
        <p:spPr/>
        <p:txBody>
          <a:bodyPr/>
          <a:lstStyle/>
          <a:p>
            <a:pPr>
              <a:defRPr/>
            </a:pPr>
            <a:r>
              <a:rPr lang="en-US" smtClean="0"/>
              <a:t>2011 Rules Fest</a:t>
            </a:r>
            <a:endParaRPr lang="en-GB" dirty="0"/>
          </a:p>
        </p:txBody>
      </p:sp>
      <p:sp>
        <p:nvSpPr>
          <p:cNvPr id="5" name="Footer Placeholder 4"/>
          <p:cNvSpPr>
            <a:spLocks noGrp="1"/>
          </p:cNvSpPr>
          <p:nvPr>
            <p:ph type="ftr" sz="quarter" idx="11"/>
          </p:nvPr>
        </p:nvSpPr>
        <p:spPr/>
        <p:txBody>
          <a:bodyPr/>
          <a:lstStyle/>
          <a:p>
            <a:pPr>
              <a:defRPr/>
            </a:pPr>
            <a:r>
              <a:rPr lang="en-GB" smtClean="0"/>
              <a:t>Copyright (c) 2011, Automata, Inc. (http://www.haleyai.com)</a:t>
            </a:r>
            <a:endParaRPr lang="en-GB" dirty="0"/>
          </a:p>
        </p:txBody>
      </p:sp>
      <p:sp>
        <p:nvSpPr>
          <p:cNvPr id="6" name="Slide Number Placeholder 5"/>
          <p:cNvSpPr>
            <a:spLocks noGrp="1"/>
          </p:cNvSpPr>
          <p:nvPr>
            <p:ph type="sldNum" sz="quarter" idx="12"/>
          </p:nvPr>
        </p:nvSpPr>
        <p:spPr/>
        <p:txBody>
          <a:bodyPr/>
          <a:lstStyle/>
          <a:p>
            <a:pPr>
              <a:defRPr/>
            </a:pPr>
            <a:fld id="{DDAEFD3A-CF9E-436D-99FF-53F4E973AF7B}" type="slidenum">
              <a:rPr lang="en-GB" smtClean="0"/>
              <a:pPr>
                <a:defRPr/>
              </a:pPr>
              <a:t>14</a:t>
            </a:fld>
            <a:endParaRPr lang="en-GB"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Why are processes as they are?</a:t>
            </a:r>
          </a:p>
          <a:p>
            <a:pPr lvl="1"/>
            <a:r>
              <a:rPr lang="en-US" dirty="0" smtClean="0"/>
              <a:t>Why does the this event come after that one?</a:t>
            </a:r>
          </a:p>
          <a:p>
            <a:pPr lvl="2"/>
            <a:r>
              <a:rPr lang="en-US" dirty="0" smtClean="0"/>
              <a:t>when (in time)?</a:t>
            </a:r>
          </a:p>
          <a:p>
            <a:pPr lvl="3"/>
            <a:r>
              <a:rPr lang="en-US" dirty="0" smtClean="0"/>
              <a:t>when something happens?</a:t>
            </a:r>
          </a:p>
          <a:p>
            <a:pPr lvl="4"/>
            <a:r>
              <a:rPr lang="en-US" dirty="0" smtClean="0"/>
              <a:t>when clients do?</a:t>
            </a:r>
          </a:p>
          <a:p>
            <a:pPr lvl="5"/>
            <a:r>
              <a:rPr lang="en-US" dirty="0" smtClean="0"/>
              <a:t>when communication happens</a:t>
            </a:r>
          </a:p>
          <a:p>
            <a:pPr lvl="5"/>
            <a:r>
              <a:rPr lang="en-US" dirty="0" smtClean="0"/>
              <a:t>when transactions happen</a:t>
            </a:r>
          </a:p>
          <a:p>
            <a:pPr lvl="5"/>
            <a:r>
              <a:rPr lang="en-US" dirty="0" smtClean="0"/>
              <a:t>…</a:t>
            </a:r>
          </a:p>
        </p:txBody>
      </p:sp>
      <p:sp>
        <p:nvSpPr>
          <p:cNvPr id="4" name="Date Placeholder 3"/>
          <p:cNvSpPr>
            <a:spLocks noGrp="1"/>
          </p:cNvSpPr>
          <p:nvPr>
            <p:ph type="dt" sz="half" idx="10"/>
          </p:nvPr>
        </p:nvSpPr>
        <p:spPr/>
        <p:txBody>
          <a:bodyPr/>
          <a:lstStyle/>
          <a:p>
            <a:pPr>
              <a:defRPr/>
            </a:pPr>
            <a:r>
              <a:rPr lang="en-US" smtClean="0"/>
              <a:t>2011 Rules Fest</a:t>
            </a:r>
            <a:endParaRPr lang="en-GB" dirty="0"/>
          </a:p>
        </p:txBody>
      </p:sp>
      <p:sp>
        <p:nvSpPr>
          <p:cNvPr id="5" name="Footer Placeholder 4"/>
          <p:cNvSpPr>
            <a:spLocks noGrp="1"/>
          </p:cNvSpPr>
          <p:nvPr>
            <p:ph type="ftr" sz="quarter" idx="11"/>
          </p:nvPr>
        </p:nvSpPr>
        <p:spPr/>
        <p:txBody>
          <a:bodyPr/>
          <a:lstStyle/>
          <a:p>
            <a:pPr>
              <a:defRPr/>
            </a:pPr>
            <a:r>
              <a:rPr lang="en-GB" smtClean="0"/>
              <a:t>Copyright (c) 2011, Automata, Inc. (http://www.haleyai.com)</a:t>
            </a:r>
            <a:endParaRPr lang="en-GB" dirty="0"/>
          </a:p>
        </p:txBody>
      </p:sp>
      <p:sp>
        <p:nvSpPr>
          <p:cNvPr id="6" name="Slide Number Placeholder 5"/>
          <p:cNvSpPr>
            <a:spLocks noGrp="1"/>
          </p:cNvSpPr>
          <p:nvPr>
            <p:ph type="sldNum" sz="quarter" idx="12"/>
          </p:nvPr>
        </p:nvSpPr>
        <p:spPr/>
        <p:txBody>
          <a:bodyPr/>
          <a:lstStyle/>
          <a:p>
            <a:pPr>
              <a:defRPr/>
            </a:pPr>
            <a:fld id="{DDAEFD3A-CF9E-436D-99FF-53F4E973AF7B}" type="slidenum">
              <a:rPr lang="en-GB" smtClean="0"/>
              <a:pPr>
                <a:defRPr/>
              </a:pPr>
              <a:t>15</a:t>
            </a:fld>
            <a:endParaRPr lang="en-GB"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Why are processes as they are?</a:t>
            </a:r>
          </a:p>
          <a:p>
            <a:pPr lvl="1"/>
            <a:r>
              <a:rPr lang="en-US" dirty="0" smtClean="0"/>
              <a:t>Why does the this event come after that one?</a:t>
            </a:r>
          </a:p>
          <a:p>
            <a:pPr lvl="2"/>
            <a:r>
              <a:rPr lang="en-US" dirty="0" smtClean="0"/>
              <a:t>when (under what conditions)?</a:t>
            </a:r>
          </a:p>
          <a:p>
            <a:pPr lvl="3"/>
            <a:r>
              <a:rPr lang="en-US" dirty="0" smtClean="0"/>
              <a:t>why not in the other order?</a:t>
            </a:r>
          </a:p>
          <a:p>
            <a:pPr lvl="4"/>
            <a:r>
              <a:rPr lang="en-US" dirty="0" smtClean="0"/>
              <a:t>does the 1</a:t>
            </a:r>
            <a:r>
              <a:rPr lang="en-US" baseline="30000" dirty="0" smtClean="0"/>
              <a:t>st</a:t>
            </a:r>
            <a:r>
              <a:rPr lang="en-US" dirty="0" smtClean="0"/>
              <a:t> </a:t>
            </a:r>
            <a:r>
              <a:rPr lang="en-US" u="sng" dirty="0" smtClean="0"/>
              <a:t>cause</a:t>
            </a:r>
            <a:r>
              <a:rPr lang="en-US" dirty="0" smtClean="0"/>
              <a:t> the 2</a:t>
            </a:r>
            <a:r>
              <a:rPr lang="en-US" baseline="30000" dirty="0" smtClean="0"/>
              <a:t>nd</a:t>
            </a:r>
            <a:r>
              <a:rPr lang="en-US" dirty="0" smtClean="0"/>
              <a:t>?</a:t>
            </a:r>
          </a:p>
          <a:p>
            <a:pPr lvl="4"/>
            <a:r>
              <a:rPr lang="en-US" dirty="0" smtClean="0"/>
              <a:t>does the 2</a:t>
            </a:r>
            <a:r>
              <a:rPr lang="en-US" baseline="30000" dirty="0" smtClean="0"/>
              <a:t>nd</a:t>
            </a:r>
            <a:r>
              <a:rPr lang="en-US" dirty="0" smtClean="0"/>
              <a:t> </a:t>
            </a:r>
            <a:r>
              <a:rPr lang="en-US" u="sng" dirty="0" smtClean="0"/>
              <a:t>necessarily depend</a:t>
            </a:r>
            <a:r>
              <a:rPr lang="en-US" dirty="0" smtClean="0"/>
              <a:t> on the 1</a:t>
            </a:r>
            <a:r>
              <a:rPr lang="en-US" baseline="30000" dirty="0" smtClean="0"/>
              <a:t>st</a:t>
            </a:r>
            <a:r>
              <a:rPr lang="en-US" dirty="0" smtClean="0"/>
              <a:t>?</a:t>
            </a:r>
          </a:p>
          <a:p>
            <a:pPr lvl="4"/>
            <a:r>
              <a:rPr lang="en-US" dirty="0" smtClean="0"/>
              <a:t>does the 2</a:t>
            </a:r>
            <a:r>
              <a:rPr lang="en-US" baseline="30000" dirty="0" smtClean="0"/>
              <a:t>nd</a:t>
            </a:r>
            <a:r>
              <a:rPr lang="en-US" dirty="0" smtClean="0"/>
              <a:t> depend on the 1</a:t>
            </a:r>
            <a:r>
              <a:rPr lang="en-US" baseline="30000" dirty="0" smtClean="0"/>
              <a:t>st</a:t>
            </a:r>
            <a:r>
              <a:rPr lang="en-US" dirty="0" smtClean="0"/>
              <a:t> in accordance with policy?</a:t>
            </a:r>
          </a:p>
        </p:txBody>
      </p:sp>
      <p:sp>
        <p:nvSpPr>
          <p:cNvPr id="4" name="Date Placeholder 3"/>
          <p:cNvSpPr>
            <a:spLocks noGrp="1"/>
          </p:cNvSpPr>
          <p:nvPr>
            <p:ph type="dt" sz="half" idx="10"/>
          </p:nvPr>
        </p:nvSpPr>
        <p:spPr/>
        <p:txBody>
          <a:bodyPr/>
          <a:lstStyle/>
          <a:p>
            <a:pPr>
              <a:defRPr/>
            </a:pPr>
            <a:r>
              <a:rPr lang="en-US" smtClean="0"/>
              <a:t>2011 Rules Fest</a:t>
            </a:r>
            <a:endParaRPr lang="en-GB" dirty="0"/>
          </a:p>
        </p:txBody>
      </p:sp>
      <p:sp>
        <p:nvSpPr>
          <p:cNvPr id="5" name="Footer Placeholder 4"/>
          <p:cNvSpPr>
            <a:spLocks noGrp="1"/>
          </p:cNvSpPr>
          <p:nvPr>
            <p:ph type="ftr" sz="quarter" idx="11"/>
          </p:nvPr>
        </p:nvSpPr>
        <p:spPr/>
        <p:txBody>
          <a:bodyPr/>
          <a:lstStyle/>
          <a:p>
            <a:pPr>
              <a:defRPr/>
            </a:pPr>
            <a:r>
              <a:rPr lang="en-GB" smtClean="0"/>
              <a:t>Copyright (c) 2011, Automata, Inc. (http://www.haleyai.com)</a:t>
            </a:r>
            <a:endParaRPr lang="en-GB" dirty="0"/>
          </a:p>
        </p:txBody>
      </p:sp>
      <p:sp>
        <p:nvSpPr>
          <p:cNvPr id="6" name="Slide Number Placeholder 5"/>
          <p:cNvSpPr>
            <a:spLocks noGrp="1"/>
          </p:cNvSpPr>
          <p:nvPr>
            <p:ph type="sldNum" sz="quarter" idx="12"/>
          </p:nvPr>
        </p:nvSpPr>
        <p:spPr/>
        <p:txBody>
          <a:bodyPr/>
          <a:lstStyle/>
          <a:p>
            <a:pPr>
              <a:defRPr/>
            </a:pPr>
            <a:fld id="{DDAEFD3A-CF9E-436D-99FF-53F4E973AF7B}" type="slidenum">
              <a:rPr lang="en-GB" smtClean="0"/>
              <a:pPr>
                <a:defRPr/>
              </a:pPr>
              <a:t>16</a:t>
            </a:fld>
            <a:endParaRPr lang="en-GB"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t>Why are processes as they are?</a:t>
            </a:r>
          </a:p>
          <a:p>
            <a:pPr lvl="1"/>
            <a:r>
              <a:rPr lang="en-US" dirty="0" smtClean="0"/>
              <a:t>Why does the this event come after that one?</a:t>
            </a:r>
          </a:p>
          <a:p>
            <a:pPr lvl="2"/>
            <a:r>
              <a:rPr lang="en-US" dirty="0" smtClean="0"/>
              <a:t>when (under what conditions)?</a:t>
            </a:r>
          </a:p>
          <a:p>
            <a:pPr lvl="3"/>
            <a:r>
              <a:rPr lang="en-US" dirty="0" smtClean="0"/>
              <a:t>why not in the other order?</a:t>
            </a:r>
          </a:p>
          <a:p>
            <a:pPr lvl="4"/>
            <a:r>
              <a:rPr lang="en-US" dirty="0" smtClean="0"/>
              <a:t>does the 2</a:t>
            </a:r>
            <a:r>
              <a:rPr lang="en-US" baseline="30000" dirty="0" smtClean="0"/>
              <a:t>nd</a:t>
            </a:r>
            <a:r>
              <a:rPr lang="en-US" dirty="0" smtClean="0"/>
              <a:t> </a:t>
            </a:r>
            <a:r>
              <a:rPr lang="en-US" u="sng" dirty="0" smtClean="0"/>
              <a:t>necessarily depend</a:t>
            </a:r>
            <a:r>
              <a:rPr lang="en-US" dirty="0" smtClean="0"/>
              <a:t> on the 1</a:t>
            </a:r>
            <a:r>
              <a:rPr lang="en-US" baseline="30000" dirty="0" smtClean="0"/>
              <a:t>st</a:t>
            </a:r>
            <a:r>
              <a:rPr lang="en-US" dirty="0" smtClean="0"/>
              <a:t>?</a:t>
            </a:r>
          </a:p>
          <a:p>
            <a:pPr lvl="5"/>
            <a:r>
              <a:rPr lang="en-US" dirty="0" smtClean="0"/>
              <a:t>which </a:t>
            </a:r>
            <a:r>
              <a:rPr lang="en-US" u="sng" dirty="0" smtClean="0"/>
              <a:t>roles</a:t>
            </a:r>
            <a:r>
              <a:rPr lang="en-US" dirty="0" smtClean="0"/>
              <a:t> of the 2</a:t>
            </a:r>
            <a:r>
              <a:rPr lang="en-US" baseline="30000" dirty="0" smtClean="0"/>
              <a:t>nd</a:t>
            </a:r>
            <a:r>
              <a:rPr lang="en-US" dirty="0" smtClean="0"/>
              <a:t> on which of the 1</a:t>
            </a:r>
            <a:r>
              <a:rPr lang="en-US" baseline="30000" dirty="0" smtClean="0"/>
              <a:t>st</a:t>
            </a:r>
            <a:r>
              <a:rPr lang="en-US" dirty="0" smtClean="0"/>
              <a:t>?</a:t>
            </a:r>
          </a:p>
          <a:p>
            <a:pPr lvl="6"/>
            <a:r>
              <a:rPr lang="en-US" dirty="0" smtClean="0"/>
              <a:t>which </a:t>
            </a:r>
            <a:r>
              <a:rPr lang="en-US" u="sng" dirty="0" smtClean="0"/>
              <a:t>participant</a:t>
            </a:r>
            <a:r>
              <a:rPr lang="en-US" dirty="0" smtClean="0"/>
              <a:t> of the 2</a:t>
            </a:r>
            <a:r>
              <a:rPr lang="en-US" baseline="30000" dirty="0" smtClean="0"/>
              <a:t>nd</a:t>
            </a:r>
            <a:r>
              <a:rPr lang="en-US" dirty="0" smtClean="0"/>
              <a:t> </a:t>
            </a:r>
            <a:br>
              <a:rPr lang="en-US" dirty="0" smtClean="0"/>
            </a:br>
            <a:r>
              <a:rPr lang="en-US" dirty="0" smtClean="0"/>
              <a:t>must be in state that </a:t>
            </a:r>
            <a:r>
              <a:rPr lang="en-US" u="sng" dirty="0" smtClean="0"/>
              <a:t>results</a:t>
            </a:r>
            <a:r>
              <a:rPr lang="en-US" dirty="0" smtClean="0"/>
              <a:t> from the 1</a:t>
            </a:r>
            <a:r>
              <a:rPr lang="en-US" baseline="30000" dirty="0" smtClean="0"/>
              <a:t>st</a:t>
            </a:r>
            <a:r>
              <a:rPr lang="en-US" dirty="0" smtClean="0"/>
              <a:t>?</a:t>
            </a:r>
          </a:p>
          <a:p>
            <a:pPr lvl="7"/>
            <a:r>
              <a:rPr lang="en-US" dirty="0" smtClean="0"/>
              <a:t>is it an unconditional </a:t>
            </a:r>
            <a:r>
              <a:rPr lang="en-US" u="sng" dirty="0" smtClean="0"/>
              <a:t>effect</a:t>
            </a:r>
            <a:r>
              <a:rPr lang="en-US" dirty="0" smtClean="0"/>
              <a:t> of the 1</a:t>
            </a:r>
            <a:r>
              <a:rPr lang="en-US" baseline="30000" dirty="0" smtClean="0"/>
              <a:t>st</a:t>
            </a:r>
            <a:r>
              <a:rPr lang="en-US" dirty="0" smtClean="0"/>
              <a:t>?</a:t>
            </a:r>
          </a:p>
          <a:p>
            <a:pPr lvl="8"/>
            <a:r>
              <a:rPr lang="en-US" dirty="0" smtClean="0"/>
              <a:t>could there be any exceptions?</a:t>
            </a:r>
          </a:p>
          <a:p>
            <a:pPr>
              <a:buNone/>
            </a:pPr>
            <a:r>
              <a:rPr lang="en-US" sz="1600" i="1" dirty="0" smtClean="0"/>
              <a:t>Note: participants play roles in events</a:t>
            </a:r>
            <a:endParaRPr lang="en-US" sz="1800" i="1" dirty="0" smtClean="0"/>
          </a:p>
        </p:txBody>
      </p:sp>
      <p:sp>
        <p:nvSpPr>
          <p:cNvPr id="4" name="Date Placeholder 3"/>
          <p:cNvSpPr>
            <a:spLocks noGrp="1"/>
          </p:cNvSpPr>
          <p:nvPr>
            <p:ph type="dt" sz="half" idx="10"/>
          </p:nvPr>
        </p:nvSpPr>
        <p:spPr/>
        <p:txBody>
          <a:bodyPr/>
          <a:lstStyle/>
          <a:p>
            <a:pPr>
              <a:defRPr/>
            </a:pPr>
            <a:r>
              <a:rPr lang="en-US" smtClean="0"/>
              <a:t>2011 Rules Fest</a:t>
            </a:r>
            <a:endParaRPr lang="en-GB" dirty="0"/>
          </a:p>
        </p:txBody>
      </p:sp>
      <p:sp>
        <p:nvSpPr>
          <p:cNvPr id="5" name="Footer Placeholder 4"/>
          <p:cNvSpPr>
            <a:spLocks noGrp="1"/>
          </p:cNvSpPr>
          <p:nvPr>
            <p:ph type="ftr" sz="quarter" idx="11"/>
          </p:nvPr>
        </p:nvSpPr>
        <p:spPr/>
        <p:txBody>
          <a:bodyPr/>
          <a:lstStyle/>
          <a:p>
            <a:pPr>
              <a:defRPr/>
            </a:pPr>
            <a:r>
              <a:rPr lang="en-GB" dirty="0" smtClean="0"/>
              <a:t>Copyright (c) 2011, Automata, Inc. (http://www.haleyai.com)</a:t>
            </a:r>
            <a:endParaRPr lang="en-GB" dirty="0"/>
          </a:p>
        </p:txBody>
      </p:sp>
      <p:sp>
        <p:nvSpPr>
          <p:cNvPr id="6" name="Slide Number Placeholder 5"/>
          <p:cNvSpPr>
            <a:spLocks noGrp="1"/>
          </p:cNvSpPr>
          <p:nvPr>
            <p:ph type="sldNum" sz="quarter" idx="12"/>
          </p:nvPr>
        </p:nvSpPr>
        <p:spPr/>
        <p:txBody>
          <a:bodyPr/>
          <a:lstStyle/>
          <a:p>
            <a:pPr>
              <a:defRPr/>
            </a:pPr>
            <a:fld id="{DDAEFD3A-CF9E-436D-99FF-53F4E973AF7B}" type="slidenum">
              <a:rPr lang="en-GB" smtClean="0"/>
              <a:pPr>
                <a:defRPr/>
              </a:pPr>
              <a:t>17</a:t>
            </a:fld>
            <a:endParaRPr lang="en-GB"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Why are processes as they are?</a:t>
            </a:r>
          </a:p>
          <a:p>
            <a:pPr lvl="1"/>
            <a:r>
              <a:rPr lang="en-US" dirty="0" smtClean="0"/>
              <a:t>Why does the this event come after that one?</a:t>
            </a:r>
          </a:p>
          <a:p>
            <a:pPr lvl="2"/>
            <a:r>
              <a:rPr lang="en-US" dirty="0" smtClean="0"/>
              <a:t>when (under what conditions)?</a:t>
            </a:r>
          </a:p>
          <a:p>
            <a:pPr lvl="3"/>
            <a:r>
              <a:rPr lang="en-US" dirty="0" smtClean="0"/>
              <a:t>why not in the other order?</a:t>
            </a:r>
          </a:p>
          <a:p>
            <a:pPr lvl="3"/>
            <a:r>
              <a:rPr lang="en-US" dirty="0" smtClean="0"/>
              <a:t>why not after something else?</a:t>
            </a:r>
          </a:p>
          <a:p>
            <a:pPr lvl="4"/>
            <a:r>
              <a:rPr lang="en-US" dirty="0" smtClean="0"/>
              <a:t>does the former </a:t>
            </a:r>
            <a:r>
              <a:rPr lang="en-US" u="sng" dirty="0" smtClean="0"/>
              <a:t>cause</a:t>
            </a:r>
            <a:r>
              <a:rPr lang="en-US" dirty="0" smtClean="0"/>
              <a:t> the latter?</a:t>
            </a:r>
          </a:p>
          <a:p>
            <a:pPr lvl="4"/>
            <a:r>
              <a:rPr lang="en-US" dirty="0" smtClean="0"/>
              <a:t>does it follow directly from dependencies?</a:t>
            </a:r>
          </a:p>
          <a:p>
            <a:pPr lvl="4"/>
            <a:r>
              <a:rPr lang="en-US" dirty="0" smtClean="0"/>
              <a:t>does it follow from dependencies plus policies?</a:t>
            </a:r>
          </a:p>
          <a:p>
            <a:pPr lvl="4"/>
            <a:endParaRPr lang="en-US" dirty="0" smtClean="0"/>
          </a:p>
          <a:p>
            <a:pPr>
              <a:buNone/>
            </a:pPr>
            <a:r>
              <a:rPr lang="en-US" sz="1600" i="1" dirty="0" smtClean="0"/>
              <a:t>Note: arcs between events may correspond to natural or  (ambiguous) policy-based dependencies</a:t>
            </a:r>
          </a:p>
          <a:p>
            <a:pPr>
              <a:buNone/>
            </a:pPr>
            <a:r>
              <a:rPr lang="en-US" sz="1600" i="1" dirty="0" smtClean="0"/>
              <a:t>Note: tasks are events</a:t>
            </a:r>
            <a:endParaRPr lang="en-US" sz="1800" i="1" dirty="0" smtClean="0"/>
          </a:p>
          <a:p>
            <a:pPr lvl="4"/>
            <a:endParaRPr lang="en-US" dirty="0" smtClean="0"/>
          </a:p>
        </p:txBody>
      </p:sp>
      <p:sp>
        <p:nvSpPr>
          <p:cNvPr id="4" name="Date Placeholder 3"/>
          <p:cNvSpPr>
            <a:spLocks noGrp="1"/>
          </p:cNvSpPr>
          <p:nvPr>
            <p:ph type="dt" sz="half" idx="10"/>
          </p:nvPr>
        </p:nvSpPr>
        <p:spPr/>
        <p:txBody>
          <a:bodyPr/>
          <a:lstStyle/>
          <a:p>
            <a:pPr>
              <a:defRPr/>
            </a:pPr>
            <a:r>
              <a:rPr lang="en-US" smtClean="0"/>
              <a:t>2011 Rules Fest</a:t>
            </a:r>
            <a:endParaRPr lang="en-GB" dirty="0"/>
          </a:p>
        </p:txBody>
      </p:sp>
      <p:sp>
        <p:nvSpPr>
          <p:cNvPr id="5" name="Footer Placeholder 4"/>
          <p:cNvSpPr>
            <a:spLocks noGrp="1"/>
          </p:cNvSpPr>
          <p:nvPr>
            <p:ph type="ftr" sz="quarter" idx="11"/>
          </p:nvPr>
        </p:nvSpPr>
        <p:spPr/>
        <p:txBody>
          <a:bodyPr/>
          <a:lstStyle/>
          <a:p>
            <a:pPr>
              <a:defRPr/>
            </a:pPr>
            <a:r>
              <a:rPr lang="en-GB" smtClean="0"/>
              <a:t>Copyright (c) 2011, Automata, Inc. (http://www.haleyai.com)</a:t>
            </a:r>
            <a:endParaRPr lang="en-GB" dirty="0"/>
          </a:p>
        </p:txBody>
      </p:sp>
      <p:sp>
        <p:nvSpPr>
          <p:cNvPr id="6" name="Slide Number Placeholder 5"/>
          <p:cNvSpPr>
            <a:spLocks noGrp="1"/>
          </p:cNvSpPr>
          <p:nvPr>
            <p:ph type="sldNum" sz="quarter" idx="12"/>
          </p:nvPr>
        </p:nvSpPr>
        <p:spPr/>
        <p:txBody>
          <a:bodyPr/>
          <a:lstStyle/>
          <a:p>
            <a:pPr>
              <a:defRPr/>
            </a:pPr>
            <a:fld id="{DDAEFD3A-CF9E-436D-99FF-53F4E973AF7B}" type="slidenum">
              <a:rPr lang="en-GB" smtClean="0"/>
              <a:pPr>
                <a:defRPr/>
              </a:pPr>
              <a:t>18</a:t>
            </a:fld>
            <a:endParaRPr lang="en-GB"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Handling Events</a:t>
            </a:r>
            <a:endParaRPr lang="en-US" dirty="0"/>
          </a:p>
        </p:txBody>
      </p:sp>
      <p:sp>
        <p:nvSpPr>
          <p:cNvPr id="3" name="Content Placeholder 2"/>
          <p:cNvSpPr>
            <a:spLocks noGrp="1"/>
          </p:cNvSpPr>
          <p:nvPr>
            <p:ph idx="1"/>
          </p:nvPr>
        </p:nvSpPr>
        <p:spPr/>
        <p:txBody>
          <a:bodyPr>
            <a:normAutofit/>
          </a:bodyPr>
          <a:lstStyle/>
          <a:p>
            <a:r>
              <a:rPr lang="en-US" dirty="0" smtClean="0"/>
              <a:t>After defining all the events:</a:t>
            </a:r>
          </a:p>
          <a:p>
            <a:pPr lvl="1"/>
            <a:r>
              <a:rPr lang="en-US" dirty="0" smtClean="0"/>
              <a:t>and how any depend on others</a:t>
            </a:r>
          </a:p>
          <a:p>
            <a:pPr lvl="1"/>
            <a:r>
              <a:rPr lang="en-US" dirty="0" smtClean="0"/>
              <a:t>it is necessary to define how they are handled.</a:t>
            </a:r>
            <a:br>
              <a:rPr lang="en-US" dirty="0" smtClean="0"/>
            </a:br>
            <a:endParaRPr lang="en-US" dirty="0" smtClean="0"/>
          </a:p>
          <a:p>
            <a:r>
              <a:rPr lang="en-US" dirty="0" smtClean="0"/>
              <a:t>Events are handled by performing events.</a:t>
            </a:r>
          </a:p>
          <a:p>
            <a:pPr lvl="1"/>
            <a:r>
              <a:rPr lang="en-US" dirty="0" smtClean="0"/>
              <a:t>recall that processes are events</a:t>
            </a:r>
          </a:p>
          <a:p>
            <a:pPr lvl="1"/>
            <a:r>
              <a:rPr lang="en-US" dirty="0" smtClean="0"/>
              <a:t>as events, participants play roles in processes</a:t>
            </a:r>
          </a:p>
          <a:p>
            <a:pPr lvl="2"/>
            <a:r>
              <a:rPr lang="en-US" dirty="0" smtClean="0"/>
              <a:t>typically some are participants in event(s) they handle</a:t>
            </a:r>
          </a:p>
        </p:txBody>
      </p:sp>
      <p:sp>
        <p:nvSpPr>
          <p:cNvPr id="4" name="Date Placeholder 3"/>
          <p:cNvSpPr>
            <a:spLocks noGrp="1"/>
          </p:cNvSpPr>
          <p:nvPr>
            <p:ph type="dt" sz="half" idx="10"/>
          </p:nvPr>
        </p:nvSpPr>
        <p:spPr/>
        <p:txBody>
          <a:bodyPr/>
          <a:lstStyle/>
          <a:p>
            <a:pPr>
              <a:defRPr/>
            </a:pPr>
            <a:r>
              <a:rPr lang="en-US" smtClean="0"/>
              <a:t>2011 Rules Fest</a:t>
            </a:r>
            <a:endParaRPr lang="en-GB" dirty="0"/>
          </a:p>
        </p:txBody>
      </p:sp>
      <p:sp>
        <p:nvSpPr>
          <p:cNvPr id="5" name="Footer Placeholder 4"/>
          <p:cNvSpPr>
            <a:spLocks noGrp="1"/>
          </p:cNvSpPr>
          <p:nvPr>
            <p:ph type="ftr" sz="quarter" idx="11"/>
          </p:nvPr>
        </p:nvSpPr>
        <p:spPr/>
        <p:txBody>
          <a:bodyPr/>
          <a:lstStyle/>
          <a:p>
            <a:pPr>
              <a:defRPr/>
            </a:pPr>
            <a:r>
              <a:rPr lang="en-GB" smtClean="0"/>
              <a:t>Copyright (c) 2011, Automata, Inc. (http://www.haleyai.com)</a:t>
            </a:r>
            <a:endParaRPr lang="en-GB" dirty="0"/>
          </a:p>
        </p:txBody>
      </p:sp>
      <p:sp>
        <p:nvSpPr>
          <p:cNvPr id="6" name="Slide Number Placeholder 5"/>
          <p:cNvSpPr>
            <a:spLocks noGrp="1"/>
          </p:cNvSpPr>
          <p:nvPr>
            <p:ph type="sldNum" sz="quarter" idx="12"/>
          </p:nvPr>
        </p:nvSpPr>
        <p:spPr/>
        <p:txBody>
          <a:bodyPr/>
          <a:lstStyle/>
          <a:p>
            <a:pPr>
              <a:defRPr/>
            </a:pPr>
            <a:fld id="{DDAEFD3A-CF9E-436D-99FF-53F4E973AF7B}" type="slidenum">
              <a:rPr lang="en-GB" smtClean="0"/>
              <a:pPr>
                <a:defRPr/>
              </a:pPr>
              <a:t>19</a:t>
            </a:fld>
            <a:endParaRPr lang="en-GB"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normAutofit/>
          </a:bodyPr>
          <a:lstStyle/>
          <a:p>
            <a:r>
              <a:rPr lang="en-US" dirty="0" smtClean="0"/>
              <a:t>Focusing on events benefits</a:t>
            </a:r>
          </a:p>
          <a:p>
            <a:pPr lvl="1"/>
            <a:r>
              <a:rPr lang="en-US" dirty="0" smtClean="0"/>
              <a:t>IT productivity, </a:t>
            </a:r>
          </a:p>
          <a:p>
            <a:pPr lvl="1"/>
            <a:r>
              <a:rPr lang="en-US" dirty="0" smtClean="0"/>
              <a:t>business process agility and </a:t>
            </a:r>
          </a:p>
          <a:p>
            <a:pPr lvl="1"/>
            <a:r>
              <a:rPr lang="en-US" dirty="0" smtClean="0"/>
              <a:t>enterprise performance (in brief)</a:t>
            </a:r>
          </a:p>
        </p:txBody>
      </p:sp>
      <p:sp>
        <p:nvSpPr>
          <p:cNvPr id="4" name="Date Placeholder 3"/>
          <p:cNvSpPr>
            <a:spLocks noGrp="1"/>
          </p:cNvSpPr>
          <p:nvPr>
            <p:ph type="dt" sz="half" idx="10"/>
          </p:nvPr>
        </p:nvSpPr>
        <p:spPr/>
        <p:txBody>
          <a:bodyPr/>
          <a:lstStyle/>
          <a:p>
            <a:pPr>
              <a:defRPr/>
            </a:pPr>
            <a:r>
              <a:rPr lang="en-US" smtClean="0"/>
              <a:t>2011 Rules Fest</a:t>
            </a:r>
            <a:endParaRPr lang="en-GB" dirty="0"/>
          </a:p>
        </p:txBody>
      </p:sp>
      <p:sp>
        <p:nvSpPr>
          <p:cNvPr id="5" name="Footer Placeholder 4"/>
          <p:cNvSpPr>
            <a:spLocks noGrp="1"/>
          </p:cNvSpPr>
          <p:nvPr>
            <p:ph type="ftr" sz="quarter" idx="11"/>
          </p:nvPr>
        </p:nvSpPr>
        <p:spPr/>
        <p:txBody>
          <a:bodyPr/>
          <a:lstStyle/>
          <a:p>
            <a:pPr>
              <a:defRPr/>
            </a:pPr>
            <a:r>
              <a:rPr lang="en-GB" smtClean="0"/>
              <a:t>Copyright (c) 2011, Automata, Inc. (http://www.haleyai.com)</a:t>
            </a:r>
            <a:endParaRPr lang="en-GB" dirty="0"/>
          </a:p>
        </p:txBody>
      </p:sp>
      <p:sp>
        <p:nvSpPr>
          <p:cNvPr id="6" name="Slide Number Placeholder 5"/>
          <p:cNvSpPr>
            <a:spLocks noGrp="1"/>
          </p:cNvSpPr>
          <p:nvPr>
            <p:ph type="sldNum" sz="quarter" idx="12"/>
          </p:nvPr>
        </p:nvSpPr>
        <p:spPr/>
        <p:txBody>
          <a:bodyPr/>
          <a:lstStyle/>
          <a:p>
            <a:pPr>
              <a:defRPr/>
            </a:pPr>
            <a:fld id="{DDAEFD3A-CF9E-436D-99FF-53F4E973AF7B}" type="slidenum">
              <a:rPr lang="en-GB" smtClean="0"/>
              <a:pPr>
                <a:defRPr/>
              </a:pPr>
              <a:t>2</a:t>
            </a:fld>
            <a:endParaRPr lang="en-GB"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idx="1"/>
          </p:nvPr>
        </p:nvSpPr>
        <p:spPr/>
        <p:txBody>
          <a:bodyPr/>
          <a:lstStyle/>
          <a:p>
            <a:pPr algn="ctr"/>
            <a:r>
              <a:rPr lang="en-US" sz="4400" dirty="0" smtClean="0">
                <a:solidFill>
                  <a:schemeClr val="tx1"/>
                </a:solidFill>
              </a:rPr>
              <a:t>impact of event focus</a:t>
            </a:r>
            <a:endParaRPr lang="en-US" sz="4400" dirty="0">
              <a:solidFill>
                <a:schemeClr val="tx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Emergent Process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Generate the implied BPMN!</a:t>
            </a:r>
          </a:p>
          <a:p>
            <a:pPr lvl="1"/>
            <a:r>
              <a:rPr lang="en-US" dirty="0" smtClean="0"/>
              <a:t>i.e., as implied by the events and their handlers</a:t>
            </a:r>
          </a:p>
          <a:p>
            <a:pPr lvl="2"/>
            <a:r>
              <a:rPr lang="en-US" dirty="0" smtClean="0"/>
              <a:t>note that decisions are events</a:t>
            </a:r>
            <a:br>
              <a:rPr lang="en-US" dirty="0" smtClean="0"/>
            </a:br>
            <a:endParaRPr lang="en-US" dirty="0" smtClean="0"/>
          </a:p>
          <a:p>
            <a:r>
              <a:rPr lang="en-US" dirty="0" smtClean="0"/>
              <a:t>There may be incompleteness due to tasks:</a:t>
            </a:r>
          </a:p>
          <a:p>
            <a:pPr lvl="1"/>
            <a:r>
              <a:rPr lang="en-US" dirty="0" smtClean="0"/>
              <a:t>for which required participants cannot be inferred</a:t>
            </a:r>
          </a:p>
          <a:p>
            <a:pPr lvl="2"/>
            <a:r>
              <a:rPr lang="en-US" dirty="0" smtClean="0"/>
              <a:t>e.g., for lack of events which decide on participants</a:t>
            </a:r>
          </a:p>
          <a:p>
            <a:pPr lvl="3"/>
            <a:r>
              <a:rPr lang="en-US" dirty="0" smtClean="0"/>
              <a:t>e.g., for lack of policies that make such decisions</a:t>
            </a:r>
          </a:p>
          <a:p>
            <a:pPr lvl="1"/>
            <a:r>
              <a:rPr lang="en-US" dirty="0" smtClean="0"/>
              <a:t>with unsatisfied constraints on roles of events</a:t>
            </a:r>
          </a:p>
          <a:p>
            <a:pPr lvl="2"/>
            <a:r>
              <a:rPr lang="en-US" dirty="0" smtClean="0"/>
              <a:t>e.g., for lack of events whose effects satisfy them</a:t>
            </a:r>
          </a:p>
          <a:p>
            <a:pPr lvl="2"/>
            <a:r>
              <a:rPr lang="en-US" dirty="0" smtClean="0"/>
              <a:t>e.g., for lack of policies that decide between satisfying tasks</a:t>
            </a:r>
          </a:p>
          <a:p>
            <a:pPr lvl="1"/>
            <a:endParaRPr lang="en-US" dirty="0" smtClean="0"/>
          </a:p>
        </p:txBody>
      </p:sp>
      <p:sp>
        <p:nvSpPr>
          <p:cNvPr id="4" name="Date Placeholder 3"/>
          <p:cNvSpPr>
            <a:spLocks noGrp="1"/>
          </p:cNvSpPr>
          <p:nvPr>
            <p:ph type="dt" sz="half" idx="10"/>
          </p:nvPr>
        </p:nvSpPr>
        <p:spPr/>
        <p:txBody>
          <a:bodyPr/>
          <a:lstStyle/>
          <a:p>
            <a:pPr>
              <a:defRPr/>
            </a:pPr>
            <a:r>
              <a:rPr lang="en-US" smtClean="0"/>
              <a:t>2011 Rules Fest</a:t>
            </a:r>
            <a:endParaRPr lang="en-GB" dirty="0"/>
          </a:p>
        </p:txBody>
      </p:sp>
      <p:sp>
        <p:nvSpPr>
          <p:cNvPr id="5" name="Footer Placeholder 4"/>
          <p:cNvSpPr>
            <a:spLocks noGrp="1"/>
          </p:cNvSpPr>
          <p:nvPr>
            <p:ph type="ftr" sz="quarter" idx="11"/>
          </p:nvPr>
        </p:nvSpPr>
        <p:spPr/>
        <p:txBody>
          <a:bodyPr/>
          <a:lstStyle/>
          <a:p>
            <a:pPr>
              <a:defRPr/>
            </a:pPr>
            <a:r>
              <a:rPr lang="en-GB" smtClean="0"/>
              <a:t>Copyright (c) 2011, Automata, Inc. (http://www.haleyai.com)</a:t>
            </a:r>
            <a:endParaRPr lang="en-GB" dirty="0"/>
          </a:p>
        </p:txBody>
      </p:sp>
      <p:sp>
        <p:nvSpPr>
          <p:cNvPr id="6" name="Slide Number Placeholder 5"/>
          <p:cNvSpPr>
            <a:spLocks noGrp="1"/>
          </p:cNvSpPr>
          <p:nvPr>
            <p:ph type="sldNum" sz="quarter" idx="12"/>
          </p:nvPr>
        </p:nvSpPr>
        <p:spPr/>
        <p:txBody>
          <a:bodyPr/>
          <a:lstStyle/>
          <a:p>
            <a:pPr>
              <a:defRPr/>
            </a:pPr>
            <a:fld id="{DDAEFD3A-CF9E-436D-99FF-53F4E973AF7B}" type="slidenum">
              <a:rPr lang="en-GB" smtClean="0"/>
              <a:pPr>
                <a:defRPr/>
              </a:pPr>
              <a:t>21</a:t>
            </a:fld>
            <a:endParaRPr lang="en-GB"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Conditional Process</a:t>
            </a:r>
            <a:endParaRPr lang="en-US" dirty="0"/>
          </a:p>
        </p:txBody>
      </p:sp>
      <p:sp>
        <p:nvSpPr>
          <p:cNvPr id="3" name="Content Placeholder 2"/>
          <p:cNvSpPr>
            <a:spLocks noGrp="1"/>
          </p:cNvSpPr>
          <p:nvPr>
            <p:ph idx="1"/>
          </p:nvPr>
        </p:nvSpPr>
        <p:spPr/>
        <p:txBody>
          <a:bodyPr>
            <a:normAutofit fontScale="92500"/>
          </a:bodyPr>
          <a:lstStyle/>
          <a:p>
            <a:r>
              <a:rPr lang="en-US" dirty="0" smtClean="0"/>
              <a:t>Exceptions can be inserted into the BPMN</a:t>
            </a:r>
          </a:p>
          <a:p>
            <a:pPr lvl="1"/>
            <a:r>
              <a:rPr lang="en-US" dirty="0" smtClean="0"/>
              <a:t>this can be graphically overwhelming</a:t>
            </a:r>
          </a:p>
          <a:p>
            <a:pPr lvl="2"/>
            <a:r>
              <a:rPr lang="en-US" dirty="0" smtClean="0"/>
              <a:t>and impractical to maintain as a graph</a:t>
            </a:r>
          </a:p>
          <a:p>
            <a:pPr lvl="1"/>
            <a:r>
              <a:rPr lang="en-US" dirty="0" smtClean="0"/>
              <a:t>“override” or priorities between policies is key</a:t>
            </a:r>
          </a:p>
          <a:p>
            <a:pPr lvl="2"/>
            <a:r>
              <a:rPr lang="en-US" dirty="0" smtClean="0"/>
              <a:t>probabilities (as in experimentation), too</a:t>
            </a:r>
          </a:p>
          <a:p>
            <a:pPr lvl="2"/>
            <a:endParaRPr lang="en-US" dirty="0" smtClean="0"/>
          </a:p>
          <a:p>
            <a:r>
              <a:rPr lang="en-US" dirty="0" smtClean="0"/>
              <a:t>Alternatively, the BPMN generated can reflect the process as it would be under some assumptions</a:t>
            </a:r>
          </a:p>
          <a:p>
            <a:pPr lvl="1"/>
            <a:r>
              <a:rPr lang="en-US" dirty="0" smtClean="0"/>
              <a:t>e.g., to show how an exception would be handled</a:t>
            </a:r>
          </a:p>
        </p:txBody>
      </p:sp>
      <p:sp>
        <p:nvSpPr>
          <p:cNvPr id="4" name="Date Placeholder 3"/>
          <p:cNvSpPr>
            <a:spLocks noGrp="1"/>
          </p:cNvSpPr>
          <p:nvPr>
            <p:ph type="dt" sz="half" idx="10"/>
          </p:nvPr>
        </p:nvSpPr>
        <p:spPr/>
        <p:txBody>
          <a:bodyPr/>
          <a:lstStyle/>
          <a:p>
            <a:pPr>
              <a:defRPr/>
            </a:pPr>
            <a:r>
              <a:rPr lang="en-US" smtClean="0"/>
              <a:t>2011 Rules Fest</a:t>
            </a:r>
            <a:endParaRPr lang="en-GB" dirty="0"/>
          </a:p>
        </p:txBody>
      </p:sp>
      <p:sp>
        <p:nvSpPr>
          <p:cNvPr id="5" name="Footer Placeholder 4"/>
          <p:cNvSpPr>
            <a:spLocks noGrp="1"/>
          </p:cNvSpPr>
          <p:nvPr>
            <p:ph type="ftr" sz="quarter" idx="11"/>
          </p:nvPr>
        </p:nvSpPr>
        <p:spPr/>
        <p:txBody>
          <a:bodyPr/>
          <a:lstStyle/>
          <a:p>
            <a:pPr>
              <a:defRPr/>
            </a:pPr>
            <a:r>
              <a:rPr lang="en-GB" smtClean="0"/>
              <a:t>Copyright (c) 2011, Automata, Inc. (http://www.haleyai.com)</a:t>
            </a:r>
            <a:endParaRPr lang="en-GB" dirty="0"/>
          </a:p>
        </p:txBody>
      </p:sp>
      <p:sp>
        <p:nvSpPr>
          <p:cNvPr id="6" name="Slide Number Placeholder 5"/>
          <p:cNvSpPr>
            <a:spLocks noGrp="1"/>
          </p:cNvSpPr>
          <p:nvPr>
            <p:ph type="sldNum" sz="quarter" idx="12"/>
          </p:nvPr>
        </p:nvSpPr>
        <p:spPr/>
        <p:txBody>
          <a:bodyPr/>
          <a:lstStyle/>
          <a:p>
            <a:pPr>
              <a:defRPr/>
            </a:pPr>
            <a:fld id="{DDAEFD3A-CF9E-436D-99FF-53F4E973AF7B}" type="slidenum">
              <a:rPr lang="en-GB" smtClean="0"/>
              <a:pPr>
                <a:defRPr/>
              </a:pPr>
              <a:t>22</a:t>
            </a:fld>
            <a:endParaRPr lang="en-GB"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Points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The process is defined declaratively in detail</a:t>
            </a:r>
          </a:p>
          <a:p>
            <a:endParaRPr lang="en-US" dirty="0" smtClean="0"/>
          </a:p>
          <a:p>
            <a:r>
              <a:rPr lang="en-US" dirty="0" smtClean="0"/>
              <a:t>Policies that ensure the process itself complies with requirements can be brought to bear </a:t>
            </a:r>
          </a:p>
          <a:p>
            <a:pPr lvl="1"/>
            <a:r>
              <a:rPr lang="en-US" dirty="0" smtClean="0"/>
              <a:t>before deployment</a:t>
            </a:r>
          </a:p>
          <a:p>
            <a:pPr lvl="2"/>
            <a:r>
              <a:rPr lang="en-US" dirty="0" smtClean="0"/>
              <a:t>improving completeness, consistency, and compliance</a:t>
            </a:r>
          </a:p>
          <a:p>
            <a:pPr lvl="1"/>
            <a:r>
              <a:rPr lang="en-US" dirty="0" smtClean="0"/>
              <a:t>during operation</a:t>
            </a:r>
          </a:p>
          <a:p>
            <a:pPr lvl="2"/>
            <a:r>
              <a:rPr lang="en-US" dirty="0" smtClean="0"/>
              <a:t>monitoring expectations, exceptions, and performance</a:t>
            </a:r>
          </a:p>
          <a:p>
            <a:endParaRPr lang="en-US" dirty="0" smtClean="0"/>
          </a:p>
          <a:p>
            <a:r>
              <a:rPr lang="en-US" dirty="0" smtClean="0"/>
              <a:t>More is being done using 1</a:t>
            </a:r>
            <a:r>
              <a:rPr lang="en-US" baseline="30000" dirty="0" smtClean="0"/>
              <a:t>st</a:t>
            </a:r>
            <a:r>
              <a:rPr lang="en-US" dirty="0" smtClean="0"/>
              <a:t> order theorem </a:t>
            </a:r>
            <a:r>
              <a:rPr lang="en-US" dirty="0" err="1" smtClean="0"/>
              <a:t>provers</a:t>
            </a:r>
            <a:r>
              <a:rPr lang="en-US" dirty="0" smtClean="0"/>
              <a:t> at NIST, CMU, and NICTA (Australia)</a:t>
            </a:r>
          </a:p>
        </p:txBody>
      </p:sp>
      <p:sp>
        <p:nvSpPr>
          <p:cNvPr id="4" name="Date Placeholder 3"/>
          <p:cNvSpPr>
            <a:spLocks noGrp="1"/>
          </p:cNvSpPr>
          <p:nvPr>
            <p:ph type="dt" sz="half" idx="10"/>
          </p:nvPr>
        </p:nvSpPr>
        <p:spPr/>
        <p:txBody>
          <a:bodyPr/>
          <a:lstStyle/>
          <a:p>
            <a:pPr>
              <a:defRPr/>
            </a:pPr>
            <a:r>
              <a:rPr lang="en-US" smtClean="0"/>
              <a:t>2011 Rules Fest</a:t>
            </a:r>
            <a:endParaRPr lang="en-GB" dirty="0"/>
          </a:p>
        </p:txBody>
      </p:sp>
      <p:sp>
        <p:nvSpPr>
          <p:cNvPr id="5" name="Footer Placeholder 4"/>
          <p:cNvSpPr>
            <a:spLocks noGrp="1"/>
          </p:cNvSpPr>
          <p:nvPr>
            <p:ph type="ftr" sz="quarter" idx="11"/>
          </p:nvPr>
        </p:nvSpPr>
        <p:spPr/>
        <p:txBody>
          <a:bodyPr/>
          <a:lstStyle/>
          <a:p>
            <a:pPr>
              <a:defRPr/>
            </a:pPr>
            <a:r>
              <a:rPr lang="en-GB" smtClean="0"/>
              <a:t>Copyright (c) 2011, Automata, Inc. (http://www.haleyai.com)</a:t>
            </a:r>
            <a:endParaRPr lang="en-GB" dirty="0"/>
          </a:p>
        </p:txBody>
      </p:sp>
      <p:sp>
        <p:nvSpPr>
          <p:cNvPr id="6" name="Slide Number Placeholder 5"/>
          <p:cNvSpPr>
            <a:spLocks noGrp="1"/>
          </p:cNvSpPr>
          <p:nvPr>
            <p:ph type="sldNum" sz="quarter" idx="12"/>
          </p:nvPr>
        </p:nvSpPr>
        <p:spPr/>
        <p:txBody>
          <a:bodyPr/>
          <a:lstStyle/>
          <a:p>
            <a:pPr>
              <a:defRPr/>
            </a:pPr>
            <a:fld id="{DDAEFD3A-CF9E-436D-99FF-53F4E973AF7B}" type="slidenum">
              <a:rPr lang="en-GB" smtClean="0"/>
              <a:pPr>
                <a:defRPr/>
              </a:pPr>
              <a:t>23</a:t>
            </a:fld>
            <a:endParaRPr lang="en-GB"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Complete Process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prove that </a:t>
            </a:r>
          </a:p>
          <a:p>
            <a:pPr lvl="1"/>
            <a:r>
              <a:rPr lang="en-US" dirty="0" smtClean="0"/>
              <a:t>no event takes longer than permitted to handle</a:t>
            </a:r>
          </a:p>
          <a:p>
            <a:pPr lvl="1"/>
            <a:r>
              <a:rPr lang="en-US" dirty="0" smtClean="0"/>
              <a:t>no task takes longer than permitted to complete</a:t>
            </a:r>
            <a:br>
              <a:rPr lang="en-US" dirty="0" smtClean="0"/>
            </a:br>
            <a:endParaRPr lang="en-US" dirty="0" smtClean="0"/>
          </a:p>
          <a:p>
            <a:r>
              <a:rPr lang="en-US" dirty="0" smtClean="0"/>
              <a:t>explain why the proof fails for some</a:t>
            </a:r>
          </a:p>
          <a:p>
            <a:pPr lvl="1"/>
            <a:r>
              <a:rPr lang="en-US" dirty="0" smtClean="0"/>
              <a:t>some not handled at all</a:t>
            </a:r>
          </a:p>
          <a:p>
            <a:pPr lvl="1"/>
            <a:r>
              <a:rPr lang="en-US" dirty="0" smtClean="0"/>
              <a:t>some can’t be proven to take less</a:t>
            </a:r>
          </a:p>
          <a:p>
            <a:endParaRPr lang="en-US" dirty="0" smtClean="0"/>
          </a:p>
          <a:p>
            <a:r>
              <a:rPr lang="en-US" dirty="0" smtClean="0"/>
              <a:t>define policies which govern the process</a:t>
            </a:r>
          </a:p>
          <a:p>
            <a:pPr lvl="1"/>
            <a:r>
              <a:rPr lang="en-US" dirty="0" smtClean="0"/>
              <a:t>i.e., which reduce the proofs that fail</a:t>
            </a:r>
            <a:endParaRPr lang="en-US" dirty="0"/>
          </a:p>
        </p:txBody>
      </p:sp>
      <p:sp>
        <p:nvSpPr>
          <p:cNvPr id="4" name="Date Placeholder 3"/>
          <p:cNvSpPr>
            <a:spLocks noGrp="1"/>
          </p:cNvSpPr>
          <p:nvPr>
            <p:ph type="dt" sz="half" idx="10"/>
          </p:nvPr>
        </p:nvSpPr>
        <p:spPr/>
        <p:txBody>
          <a:bodyPr/>
          <a:lstStyle/>
          <a:p>
            <a:pPr>
              <a:defRPr/>
            </a:pPr>
            <a:r>
              <a:rPr lang="en-US" smtClean="0"/>
              <a:t>2011 Rules Fest</a:t>
            </a:r>
            <a:endParaRPr lang="en-GB" dirty="0"/>
          </a:p>
        </p:txBody>
      </p:sp>
      <p:sp>
        <p:nvSpPr>
          <p:cNvPr id="5" name="Footer Placeholder 4"/>
          <p:cNvSpPr>
            <a:spLocks noGrp="1"/>
          </p:cNvSpPr>
          <p:nvPr>
            <p:ph type="ftr" sz="quarter" idx="11"/>
          </p:nvPr>
        </p:nvSpPr>
        <p:spPr/>
        <p:txBody>
          <a:bodyPr/>
          <a:lstStyle/>
          <a:p>
            <a:pPr>
              <a:defRPr/>
            </a:pPr>
            <a:r>
              <a:rPr lang="en-GB" smtClean="0"/>
              <a:t>Copyright (c) 2011, Automata, Inc. (http://www.haleyai.com)</a:t>
            </a:r>
            <a:endParaRPr lang="en-GB" dirty="0"/>
          </a:p>
        </p:txBody>
      </p:sp>
      <p:sp>
        <p:nvSpPr>
          <p:cNvPr id="6" name="Slide Number Placeholder 5"/>
          <p:cNvSpPr>
            <a:spLocks noGrp="1"/>
          </p:cNvSpPr>
          <p:nvPr>
            <p:ph type="sldNum" sz="quarter" idx="12"/>
          </p:nvPr>
        </p:nvSpPr>
        <p:spPr/>
        <p:txBody>
          <a:bodyPr/>
          <a:lstStyle/>
          <a:p>
            <a:pPr>
              <a:defRPr/>
            </a:pPr>
            <a:fld id="{DDAEFD3A-CF9E-436D-99FF-53F4E973AF7B}" type="slidenum">
              <a:rPr lang="en-GB" smtClean="0"/>
              <a:pPr>
                <a:defRPr/>
              </a:pPr>
              <a:t>24</a:t>
            </a:fld>
            <a:endParaRPr lang="en-GB"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Compliant Process</a:t>
            </a:r>
            <a:endParaRPr lang="en-US" dirty="0"/>
          </a:p>
        </p:txBody>
      </p:sp>
      <p:sp>
        <p:nvSpPr>
          <p:cNvPr id="3" name="Content Placeholder 2"/>
          <p:cNvSpPr>
            <a:spLocks noGrp="1"/>
          </p:cNvSpPr>
          <p:nvPr>
            <p:ph idx="1"/>
          </p:nvPr>
        </p:nvSpPr>
        <p:spPr/>
        <p:txBody>
          <a:bodyPr>
            <a:normAutofit lnSpcReduction="10000"/>
          </a:bodyPr>
          <a:lstStyle/>
          <a:p>
            <a:r>
              <a:rPr lang="en-US" dirty="0" smtClean="0"/>
              <a:t>Prove that</a:t>
            </a:r>
          </a:p>
          <a:p>
            <a:pPr lvl="1"/>
            <a:r>
              <a:rPr lang="en-US" dirty="0" smtClean="0"/>
              <a:t>no decision can have conflicting outcomes</a:t>
            </a:r>
          </a:p>
          <a:p>
            <a:pPr lvl="1"/>
            <a:r>
              <a:rPr lang="en-US" dirty="0" smtClean="0"/>
              <a:t>no response violates a regulation or policy</a:t>
            </a:r>
          </a:p>
          <a:p>
            <a:pPr lvl="1"/>
            <a:endParaRPr lang="en-US" dirty="0" smtClean="0"/>
          </a:p>
          <a:p>
            <a:r>
              <a:rPr lang="en-US" dirty="0" smtClean="0"/>
              <a:t>explain why the proof fails for some</a:t>
            </a:r>
          </a:p>
          <a:p>
            <a:pPr lvl="1"/>
            <a:r>
              <a:rPr lang="en-US" dirty="0" smtClean="0"/>
              <a:t>some can’t be proven to have outcomes</a:t>
            </a:r>
          </a:p>
          <a:p>
            <a:pPr lvl="1"/>
            <a:r>
              <a:rPr lang="en-US" dirty="0" smtClean="0"/>
              <a:t>some can’t be proven to have exclusive outcomes</a:t>
            </a:r>
          </a:p>
          <a:p>
            <a:endParaRPr lang="en-US" dirty="0" smtClean="0"/>
          </a:p>
          <a:p>
            <a:r>
              <a:rPr lang="en-US" dirty="0" smtClean="0"/>
              <a:t>define policies which govern the process</a:t>
            </a:r>
          </a:p>
        </p:txBody>
      </p:sp>
      <p:sp>
        <p:nvSpPr>
          <p:cNvPr id="4" name="Date Placeholder 3"/>
          <p:cNvSpPr>
            <a:spLocks noGrp="1"/>
          </p:cNvSpPr>
          <p:nvPr>
            <p:ph type="dt" sz="half" idx="10"/>
          </p:nvPr>
        </p:nvSpPr>
        <p:spPr/>
        <p:txBody>
          <a:bodyPr/>
          <a:lstStyle/>
          <a:p>
            <a:pPr>
              <a:defRPr/>
            </a:pPr>
            <a:r>
              <a:rPr lang="en-US" smtClean="0"/>
              <a:t>2011 Rules Fest</a:t>
            </a:r>
            <a:endParaRPr lang="en-GB" dirty="0"/>
          </a:p>
        </p:txBody>
      </p:sp>
      <p:sp>
        <p:nvSpPr>
          <p:cNvPr id="5" name="Footer Placeholder 4"/>
          <p:cNvSpPr>
            <a:spLocks noGrp="1"/>
          </p:cNvSpPr>
          <p:nvPr>
            <p:ph type="ftr" sz="quarter" idx="11"/>
          </p:nvPr>
        </p:nvSpPr>
        <p:spPr/>
        <p:txBody>
          <a:bodyPr/>
          <a:lstStyle/>
          <a:p>
            <a:pPr>
              <a:defRPr/>
            </a:pPr>
            <a:r>
              <a:rPr lang="en-GB" smtClean="0"/>
              <a:t>Copyright (c) 2011, Automata, Inc. (http://www.haleyai.com)</a:t>
            </a:r>
            <a:endParaRPr lang="en-GB" dirty="0"/>
          </a:p>
        </p:txBody>
      </p:sp>
      <p:sp>
        <p:nvSpPr>
          <p:cNvPr id="6" name="Slide Number Placeholder 5"/>
          <p:cNvSpPr>
            <a:spLocks noGrp="1"/>
          </p:cNvSpPr>
          <p:nvPr>
            <p:ph type="sldNum" sz="quarter" idx="12"/>
          </p:nvPr>
        </p:nvSpPr>
        <p:spPr/>
        <p:txBody>
          <a:bodyPr/>
          <a:lstStyle/>
          <a:p>
            <a:pPr>
              <a:defRPr/>
            </a:pPr>
            <a:fld id="{DDAEFD3A-CF9E-436D-99FF-53F4E973AF7B}" type="slidenum">
              <a:rPr lang="en-GB" smtClean="0"/>
              <a:pPr>
                <a:defRPr/>
              </a:pPr>
              <a:t>25</a:t>
            </a:fld>
            <a:endParaRPr lang="en-GB"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idx="1"/>
          </p:nvPr>
        </p:nvSpPr>
        <p:spPr/>
        <p:txBody>
          <a:bodyPr/>
          <a:lstStyle/>
          <a:p>
            <a:pPr algn="ctr"/>
            <a:r>
              <a:rPr lang="en-US" sz="4400" dirty="0" smtClean="0">
                <a:solidFill>
                  <a:schemeClr val="tx1"/>
                </a:solidFill>
              </a:rPr>
              <a:t>concerning BPM</a:t>
            </a:r>
            <a:endParaRPr lang="en-US" sz="4400" dirty="0">
              <a:solidFill>
                <a:schemeClr val="tx1"/>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Declarative Processes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Event handling in English:</a:t>
            </a:r>
          </a:p>
          <a:p>
            <a:pPr lvl="1"/>
            <a:r>
              <a:rPr lang="en-US" dirty="0" smtClean="0"/>
              <a:t>e.g., &lt;imperative&gt; when &lt;event&gt;</a:t>
            </a:r>
          </a:p>
          <a:p>
            <a:pPr lvl="1"/>
            <a:r>
              <a:rPr lang="en-US" dirty="0" smtClean="0"/>
              <a:t>but say what you mean:</a:t>
            </a:r>
          </a:p>
          <a:p>
            <a:pPr lvl="2"/>
            <a:r>
              <a:rPr lang="en-US" dirty="0" smtClean="0"/>
              <a:t>e.g., “check that there is enough money when a withdrawal is requested”</a:t>
            </a:r>
          </a:p>
          <a:p>
            <a:pPr lvl="3"/>
            <a:r>
              <a:rPr lang="en-US" dirty="0" smtClean="0"/>
              <a:t>does not respond to the request!</a:t>
            </a:r>
          </a:p>
          <a:p>
            <a:pPr lvl="2"/>
            <a:r>
              <a:rPr lang="en-US" dirty="0" smtClean="0"/>
              <a:t>vs. “give the customer the amount of cash requested from the drawer if (s)he requests a withdrawal”</a:t>
            </a:r>
          </a:p>
          <a:p>
            <a:pPr lvl="3"/>
            <a:r>
              <a:rPr lang="en-US" dirty="0" smtClean="0"/>
              <a:t>unless the amount of cash requested exceeds the account balance</a:t>
            </a:r>
          </a:p>
          <a:p>
            <a:pPr lvl="4"/>
            <a:r>
              <a:rPr lang="en-US" dirty="0" smtClean="0"/>
              <a:t>ideally, the KM&amp;A tooling will support “overrides”</a:t>
            </a:r>
          </a:p>
          <a:p>
            <a:pPr lvl="5"/>
            <a:r>
              <a:rPr lang="en-US" dirty="0" smtClean="0"/>
              <a:t>i.e., exception events and how to handle them</a:t>
            </a:r>
          </a:p>
          <a:p>
            <a:pPr lvl="4"/>
            <a:r>
              <a:rPr lang="en-US" dirty="0" smtClean="0"/>
              <a:t>the number of exceptions must – in general – be scalable</a:t>
            </a:r>
          </a:p>
          <a:p>
            <a:pPr lvl="3"/>
            <a:r>
              <a:rPr lang="en-US" dirty="0" smtClean="0"/>
              <a:t>note: the excess is implicitly at the time the cash would be given</a:t>
            </a:r>
            <a:br>
              <a:rPr lang="en-US" dirty="0" smtClean="0"/>
            </a:br>
            <a:endParaRPr lang="en-US" dirty="0" smtClean="0"/>
          </a:p>
          <a:p>
            <a:r>
              <a:rPr lang="en-US" dirty="0" smtClean="0"/>
              <a:t>Process diagrams become single arcs between events</a:t>
            </a:r>
          </a:p>
          <a:p>
            <a:pPr lvl="1"/>
            <a:r>
              <a:rPr lang="en-US" dirty="0" smtClean="0"/>
              <a:t>note: exceptions are anathema to process diagrams</a:t>
            </a:r>
          </a:p>
          <a:p>
            <a:pPr lvl="2"/>
            <a:endParaRPr lang="en-US" dirty="0" smtClean="0"/>
          </a:p>
        </p:txBody>
      </p:sp>
      <p:sp>
        <p:nvSpPr>
          <p:cNvPr id="4" name="Date Placeholder 3"/>
          <p:cNvSpPr>
            <a:spLocks noGrp="1"/>
          </p:cNvSpPr>
          <p:nvPr>
            <p:ph type="dt" sz="half" idx="10"/>
          </p:nvPr>
        </p:nvSpPr>
        <p:spPr/>
        <p:txBody>
          <a:bodyPr/>
          <a:lstStyle/>
          <a:p>
            <a:pPr>
              <a:defRPr/>
            </a:pPr>
            <a:r>
              <a:rPr lang="en-US" smtClean="0"/>
              <a:t>2011 Rules Fest</a:t>
            </a:r>
            <a:endParaRPr lang="en-GB" dirty="0"/>
          </a:p>
        </p:txBody>
      </p:sp>
      <p:sp>
        <p:nvSpPr>
          <p:cNvPr id="5" name="Footer Placeholder 4"/>
          <p:cNvSpPr>
            <a:spLocks noGrp="1"/>
          </p:cNvSpPr>
          <p:nvPr>
            <p:ph type="ftr" sz="quarter" idx="11"/>
          </p:nvPr>
        </p:nvSpPr>
        <p:spPr/>
        <p:txBody>
          <a:bodyPr/>
          <a:lstStyle/>
          <a:p>
            <a:pPr>
              <a:defRPr/>
            </a:pPr>
            <a:r>
              <a:rPr lang="en-GB" smtClean="0"/>
              <a:t>Copyright (c) 2011, Automata, Inc. (http://www.haleyai.com)</a:t>
            </a:r>
            <a:endParaRPr lang="en-GB" dirty="0"/>
          </a:p>
        </p:txBody>
      </p:sp>
      <p:sp>
        <p:nvSpPr>
          <p:cNvPr id="6" name="Slide Number Placeholder 5"/>
          <p:cNvSpPr>
            <a:spLocks noGrp="1"/>
          </p:cNvSpPr>
          <p:nvPr>
            <p:ph type="sldNum" sz="quarter" idx="12"/>
          </p:nvPr>
        </p:nvSpPr>
        <p:spPr/>
        <p:txBody>
          <a:bodyPr/>
          <a:lstStyle/>
          <a:p>
            <a:pPr>
              <a:defRPr/>
            </a:pPr>
            <a:fld id="{DDAEFD3A-CF9E-436D-99FF-53F4E973AF7B}" type="slidenum">
              <a:rPr lang="en-GB" smtClean="0"/>
              <a:pPr>
                <a:defRPr/>
              </a:pPr>
              <a:t>27</a:t>
            </a:fld>
            <a:endParaRPr lang="en-GB"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Context-Sensitive BPMN</a:t>
            </a:r>
            <a:endParaRPr lang="en-US" dirty="0"/>
          </a:p>
        </p:txBody>
      </p:sp>
      <p:sp>
        <p:nvSpPr>
          <p:cNvPr id="3" name="Content Placeholder 2"/>
          <p:cNvSpPr>
            <a:spLocks noGrp="1"/>
          </p:cNvSpPr>
          <p:nvPr>
            <p:ph idx="1"/>
          </p:nvPr>
        </p:nvSpPr>
        <p:spPr/>
        <p:txBody>
          <a:bodyPr/>
          <a:lstStyle/>
          <a:p>
            <a:r>
              <a:rPr lang="en-US" dirty="0" smtClean="0"/>
              <a:t>Process diagrams can also be used to specify declarative business processes</a:t>
            </a:r>
          </a:p>
          <a:p>
            <a:pPr lvl="1"/>
            <a:r>
              <a:rPr lang="en-US" dirty="0" smtClean="0"/>
              <a:t>for individual cases or under certain assumptions</a:t>
            </a:r>
          </a:p>
          <a:p>
            <a:pPr lvl="1"/>
            <a:r>
              <a:rPr lang="en-US" dirty="0" smtClean="0"/>
              <a:t>the same questions need to be answered</a:t>
            </a:r>
          </a:p>
          <a:p>
            <a:pPr lvl="2"/>
            <a:r>
              <a:rPr lang="en-US" dirty="0" smtClean="0"/>
              <a:t>i.e., inter-participant/role/event constraints</a:t>
            </a:r>
          </a:p>
          <a:p>
            <a:pPr lvl="1"/>
            <a:r>
              <a:rPr lang="en-US" dirty="0" smtClean="0"/>
              <a:t>the exceptions need to be identified</a:t>
            </a:r>
          </a:p>
          <a:p>
            <a:pPr lvl="2"/>
            <a:r>
              <a:rPr lang="en-US" dirty="0" smtClean="0"/>
              <a:t>e.g., as deltas from the typical</a:t>
            </a:r>
            <a:endParaRPr lang="en-US" dirty="0"/>
          </a:p>
        </p:txBody>
      </p:sp>
      <p:sp>
        <p:nvSpPr>
          <p:cNvPr id="4" name="Date Placeholder 3"/>
          <p:cNvSpPr>
            <a:spLocks noGrp="1"/>
          </p:cNvSpPr>
          <p:nvPr>
            <p:ph type="dt" sz="half" idx="10"/>
          </p:nvPr>
        </p:nvSpPr>
        <p:spPr/>
        <p:txBody>
          <a:bodyPr/>
          <a:lstStyle/>
          <a:p>
            <a:pPr>
              <a:defRPr/>
            </a:pPr>
            <a:r>
              <a:rPr lang="en-US" smtClean="0"/>
              <a:t>2011 Rules Fest</a:t>
            </a:r>
            <a:endParaRPr lang="en-GB" dirty="0"/>
          </a:p>
        </p:txBody>
      </p:sp>
      <p:sp>
        <p:nvSpPr>
          <p:cNvPr id="5" name="Footer Placeholder 4"/>
          <p:cNvSpPr>
            <a:spLocks noGrp="1"/>
          </p:cNvSpPr>
          <p:nvPr>
            <p:ph type="ftr" sz="quarter" idx="11"/>
          </p:nvPr>
        </p:nvSpPr>
        <p:spPr/>
        <p:txBody>
          <a:bodyPr/>
          <a:lstStyle/>
          <a:p>
            <a:pPr>
              <a:defRPr/>
            </a:pPr>
            <a:r>
              <a:rPr lang="en-GB" smtClean="0"/>
              <a:t>Copyright (c) 2011, Automata, Inc. (http://www.haleyai.com)</a:t>
            </a:r>
            <a:endParaRPr lang="en-GB" dirty="0"/>
          </a:p>
        </p:txBody>
      </p:sp>
      <p:sp>
        <p:nvSpPr>
          <p:cNvPr id="6" name="Slide Number Placeholder 5"/>
          <p:cNvSpPr>
            <a:spLocks noGrp="1"/>
          </p:cNvSpPr>
          <p:nvPr>
            <p:ph type="sldNum" sz="quarter" idx="12"/>
          </p:nvPr>
        </p:nvSpPr>
        <p:spPr/>
        <p:txBody>
          <a:bodyPr/>
          <a:lstStyle/>
          <a:p>
            <a:pPr>
              <a:defRPr/>
            </a:pPr>
            <a:fld id="{DDAEFD3A-CF9E-436D-99FF-53F4E973AF7B}" type="slidenum">
              <a:rPr lang="en-GB" smtClean="0"/>
              <a:pPr>
                <a:defRPr/>
              </a:pPr>
              <a:t>28</a:t>
            </a:fld>
            <a:endParaRPr lang="en-GB"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Vulcan’s Project Halo</a:t>
            </a:r>
            <a:endParaRPr lang="en-US" dirty="0"/>
          </a:p>
        </p:txBody>
      </p:sp>
      <p:sp>
        <p:nvSpPr>
          <p:cNvPr id="3" name="Content Placeholder 2"/>
          <p:cNvSpPr>
            <a:spLocks noGrp="1"/>
          </p:cNvSpPr>
          <p:nvPr>
            <p:ph idx="1"/>
          </p:nvPr>
        </p:nvSpPr>
        <p:spPr>
          <a:xfrm>
            <a:off x="4716016" y="1600200"/>
            <a:ext cx="3970784" cy="4525963"/>
          </a:xfrm>
        </p:spPr>
        <p:txBody>
          <a:bodyPr>
            <a:normAutofit fontScale="85000" lnSpcReduction="20000"/>
          </a:bodyPr>
          <a:lstStyle/>
          <a:p>
            <a:r>
              <a:rPr lang="en-US" dirty="0" smtClean="0"/>
              <a:t>Q&amp;A using deep knowledge and inference across the sciences</a:t>
            </a:r>
          </a:p>
          <a:p>
            <a:pPr lvl="1"/>
            <a:r>
              <a:rPr lang="en-US" dirty="0" smtClean="0"/>
              <a:t>AI taking APs</a:t>
            </a:r>
          </a:p>
          <a:p>
            <a:r>
              <a:rPr lang="en-US" dirty="0" smtClean="0"/>
              <a:t>Semantic MediaWiki</a:t>
            </a:r>
          </a:p>
          <a:p>
            <a:r>
              <a:rPr lang="en-US" dirty="0" smtClean="0"/>
              <a:t>Scalable Inference for Large Knowledge</a:t>
            </a:r>
          </a:p>
          <a:p>
            <a:pPr lvl="1"/>
            <a:r>
              <a:rPr lang="en-US" dirty="0" smtClean="0"/>
              <a:t>aka “SILK”</a:t>
            </a:r>
          </a:p>
          <a:p>
            <a:pPr lvl="1"/>
            <a:r>
              <a:rPr lang="en-US" dirty="0" smtClean="0"/>
              <a:t>defeasible logic</a:t>
            </a:r>
          </a:p>
          <a:p>
            <a:pPr lvl="1"/>
            <a:r>
              <a:rPr lang="en-US" dirty="0" smtClean="0"/>
              <a:t>higher-order syntax</a:t>
            </a:r>
          </a:p>
          <a:p>
            <a:r>
              <a:rPr lang="en-US" dirty="0" err="1" smtClean="0"/>
              <a:t>Halobook</a:t>
            </a:r>
            <a:r>
              <a:rPr lang="en-US" dirty="0" smtClean="0"/>
              <a:t> </a:t>
            </a:r>
          </a:p>
          <a:p>
            <a:endParaRPr lang="en-US" dirty="0" smtClean="0"/>
          </a:p>
        </p:txBody>
      </p:sp>
      <p:sp>
        <p:nvSpPr>
          <p:cNvPr id="4" name="Date Placeholder 3"/>
          <p:cNvSpPr>
            <a:spLocks noGrp="1"/>
          </p:cNvSpPr>
          <p:nvPr>
            <p:ph type="dt" sz="half" idx="10"/>
          </p:nvPr>
        </p:nvSpPr>
        <p:spPr/>
        <p:txBody>
          <a:bodyPr/>
          <a:lstStyle/>
          <a:p>
            <a:pPr>
              <a:defRPr/>
            </a:pPr>
            <a:r>
              <a:rPr lang="en-US" smtClean="0"/>
              <a:t>2011 Rules Fest</a:t>
            </a:r>
            <a:endParaRPr lang="en-GB" dirty="0"/>
          </a:p>
        </p:txBody>
      </p:sp>
      <p:sp>
        <p:nvSpPr>
          <p:cNvPr id="5" name="Footer Placeholder 4"/>
          <p:cNvSpPr>
            <a:spLocks noGrp="1"/>
          </p:cNvSpPr>
          <p:nvPr>
            <p:ph type="ftr" sz="quarter" idx="11"/>
          </p:nvPr>
        </p:nvSpPr>
        <p:spPr/>
        <p:txBody>
          <a:bodyPr/>
          <a:lstStyle/>
          <a:p>
            <a:pPr>
              <a:defRPr/>
            </a:pPr>
            <a:r>
              <a:rPr lang="en-GB" smtClean="0"/>
              <a:t>Copyright (c) 2011, Automata, Inc. (http://www.haleyai.com)</a:t>
            </a:r>
            <a:endParaRPr lang="en-GB" dirty="0"/>
          </a:p>
        </p:txBody>
      </p:sp>
      <p:sp>
        <p:nvSpPr>
          <p:cNvPr id="6" name="Slide Number Placeholder 5"/>
          <p:cNvSpPr>
            <a:spLocks noGrp="1"/>
          </p:cNvSpPr>
          <p:nvPr>
            <p:ph type="sldNum" sz="quarter" idx="12"/>
          </p:nvPr>
        </p:nvSpPr>
        <p:spPr/>
        <p:txBody>
          <a:bodyPr/>
          <a:lstStyle/>
          <a:p>
            <a:pPr>
              <a:defRPr/>
            </a:pPr>
            <a:fld id="{DDAEFD3A-CF9E-436D-99FF-53F4E973AF7B}" type="slidenum">
              <a:rPr lang="en-GB" smtClean="0"/>
              <a:pPr>
                <a:defRPr/>
              </a:pPr>
              <a:t>29</a:t>
            </a:fld>
            <a:endParaRPr lang="en-GB" dirty="0"/>
          </a:p>
        </p:txBody>
      </p:sp>
      <p:pic>
        <p:nvPicPr>
          <p:cNvPr id="4097" name="Picture 1" descr="http://ecx.images-amazon.com/images/I/51zB8lcykaL._SS500_.jpg"/>
          <p:cNvPicPr>
            <a:picLocks noChangeAspect="1" noChangeArrowheads="1"/>
          </p:cNvPicPr>
          <p:nvPr/>
        </p:nvPicPr>
        <p:blipFill>
          <a:blip r:embed="rId2" cstate="print"/>
          <a:srcRect/>
          <a:stretch>
            <a:fillRect/>
          </a:stretch>
        </p:blipFill>
        <p:spPr bwMode="auto">
          <a:xfrm>
            <a:off x="0" y="1556792"/>
            <a:ext cx="4762500" cy="476250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Points</a:t>
            </a:r>
            <a:endParaRPr lang="en-US" dirty="0"/>
          </a:p>
        </p:txBody>
      </p:sp>
      <p:sp>
        <p:nvSpPr>
          <p:cNvPr id="3" name="Content Placeholder 2"/>
          <p:cNvSpPr>
            <a:spLocks noGrp="1"/>
          </p:cNvSpPr>
          <p:nvPr>
            <p:ph idx="1"/>
          </p:nvPr>
        </p:nvSpPr>
        <p:spPr/>
        <p:txBody>
          <a:bodyPr>
            <a:normAutofit fontScale="92500"/>
          </a:bodyPr>
          <a:lstStyle/>
          <a:p>
            <a:r>
              <a:rPr lang="en-US" dirty="0" smtClean="0"/>
              <a:t>Events are always real</a:t>
            </a:r>
          </a:p>
          <a:p>
            <a:pPr lvl="1"/>
            <a:r>
              <a:rPr lang="en-US" dirty="0" smtClean="0"/>
              <a:t>i.e., they actually happen </a:t>
            </a:r>
          </a:p>
          <a:p>
            <a:pPr lvl="1"/>
            <a:r>
              <a:rPr lang="en-US" dirty="0" smtClean="0"/>
              <a:t>they are usually not a matter of “definition”</a:t>
            </a:r>
            <a:br>
              <a:rPr lang="en-US" dirty="0" smtClean="0"/>
            </a:br>
            <a:endParaRPr lang="en-US" dirty="0" smtClean="0"/>
          </a:p>
          <a:p>
            <a:r>
              <a:rPr lang="en-US" dirty="0" smtClean="0"/>
              <a:t>States and processes are usually not real</a:t>
            </a:r>
          </a:p>
          <a:p>
            <a:pPr lvl="1"/>
            <a:r>
              <a:rPr lang="en-US" dirty="0" smtClean="0"/>
              <a:t>they are cognitive artifacts we find useful</a:t>
            </a:r>
          </a:p>
          <a:p>
            <a:pPr lvl="2"/>
            <a:r>
              <a:rPr lang="en-US" dirty="0" smtClean="0"/>
              <a:t>being artificial facilitates complexity and confusion</a:t>
            </a:r>
          </a:p>
          <a:p>
            <a:pPr lvl="3"/>
            <a:r>
              <a:rPr lang="en-US" dirty="0" smtClean="0"/>
              <a:t>communication (e.g., documentation) becomes more of an issue</a:t>
            </a:r>
            <a:br>
              <a:rPr lang="en-US" dirty="0" smtClean="0"/>
            </a:br>
            <a:endParaRPr lang="en-US" dirty="0" smtClean="0"/>
          </a:p>
          <a:p>
            <a:r>
              <a:rPr lang="en-US" dirty="0" smtClean="0"/>
              <a:t>Focusing on events simplifies implementations</a:t>
            </a:r>
          </a:p>
        </p:txBody>
      </p:sp>
      <p:sp>
        <p:nvSpPr>
          <p:cNvPr id="4" name="Date Placeholder 3"/>
          <p:cNvSpPr>
            <a:spLocks noGrp="1"/>
          </p:cNvSpPr>
          <p:nvPr>
            <p:ph type="dt" sz="half" idx="10"/>
          </p:nvPr>
        </p:nvSpPr>
        <p:spPr/>
        <p:txBody>
          <a:bodyPr/>
          <a:lstStyle/>
          <a:p>
            <a:pPr>
              <a:defRPr/>
            </a:pPr>
            <a:r>
              <a:rPr lang="en-US" smtClean="0"/>
              <a:t>2011 Rules Fest</a:t>
            </a:r>
            <a:endParaRPr lang="en-GB" dirty="0"/>
          </a:p>
        </p:txBody>
      </p:sp>
      <p:sp>
        <p:nvSpPr>
          <p:cNvPr id="5" name="Footer Placeholder 4"/>
          <p:cNvSpPr>
            <a:spLocks noGrp="1"/>
          </p:cNvSpPr>
          <p:nvPr>
            <p:ph type="ftr" sz="quarter" idx="11"/>
          </p:nvPr>
        </p:nvSpPr>
        <p:spPr/>
        <p:txBody>
          <a:bodyPr/>
          <a:lstStyle/>
          <a:p>
            <a:pPr>
              <a:defRPr/>
            </a:pPr>
            <a:r>
              <a:rPr lang="en-GB" smtClean="0"/>
              <a:t>Copyright (c) 2011, Automata, Inc. (http://www.haleyai.com)</a:t>
            </a:r>
            <a:endParaRPr lang="en-GB" dirty="0"/>
          </a:p>
        </p:txBody>
      </p:sp>
      <p:sp>
        <p:nvSpPr>
          <p:cNvPr id="6" name="Slide Number Placeholder 5"/>
          <p:cNvSpPr>
            <a:spLocks noGrp="1"/>
          </p:cNvSpPr>
          <p:nvPr>
            <p:ph type="sldNum" sz="quarter" idx="12"/>
          </p:nvPr>
        </p:nvSpPr>
        <p:spPr/>
        <p:txBody>
          <a:bodyPr/>
          <a:lstStyle/>
          <a:p>
            <a:pPr>
              <a:defRPr/>
            </a:pPr>
            <a:fld id="{DDAEFD3A-CF9E-436D-99FF-53F4E973AF7B}" type="slidenum">
              <a:rPr lang="en-GB" smtClean="0"/>
              <a:pPr>
                <a:defRPr/>
              </a:pPr>
              <a:t>3</a:t>
            </a:fld>
            <a:endParaRPr lang="en-GB"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 name="Content Placeholder 6" descr="TheHalobookSystem.JPG"/>
          <p:cNvPicPr>
            <a:picLocks noGrp="1" noChangeAspect="1"/>
          </p:cNvPicPr>
          <p:nvPr>
            <p:ph idx="1"/>
          </p:nvPr>
        </p:nvPicPr>
        <p:blipFill>
          <a:blip r:embed="rId2" cstate="print"/>
          <a:stretch>
            <a:fillRect/>
          </a:stretch>
        </p:blipFill>
        <p:spPr>
          <a:xfrm>
            <a:off x="1523110" y="1600200"/>
            <a:ext cx="6097780" cy="4525963"/>
          </a:xfrm>
        </p:spPr>
      </p:pic>
      <p:sp>
        <p:nvSpPr>
          <p:cNvPr id="4" name="Date Placeholder 3"/>
          <p:cNvSpPr>
            <a:spLocks noGrp="1"/>
          </p:cNvSpPr>
          <p:nvPr>
            <p:ph type="dt" sz="half" idx="10"/>
          </p:nvPr>
        </p:nvSpPr>
        <p:spPr/>
        <p:txBody>
          <a:bodyPr/>
          <a:lstStyle/>
          <a:p>
            <a:pPr>
              <a:defRPr/>
            </a:pPr>
            <a:r>
              <a:rPr lang="en-US" smtClean="0"/>
              <a:t>2011 Rules Fest</a:t>
            </a:r>
            <a:endParaRPr lang="en-GB" dirty="0"/>
          </a:p>
        </p:txBody>
      </p:sp>
      <p:sp>
        <p:nvSpPr>
          <p:cNvPr id="5" name="Footer Placeholder 4"/>
          <p:cNvSpPr>
            <a:spLocks noGrp="1"/>
          </p:cNvSpPr>
          <p:nvPr>
            <p:ph type="ftr" sz="quarter" idx="11"/>
          </p:nvPr>
        </p:nvSpPr>
        <p:spPr/>
        <p:txBody>
          <a:bodyPr/>
          <a:lstStyle/>
          <a:p>
            <a:pPr>
              <a:defRPr/>
            </a:pPr>
            <a:r>
              <a:rPr lang="en-GB" smtClean="0"/>
              <a:t>Copyright (c) 2011, Automata, Inc. (http://www.haleyai.com)</a:t>
            </a:r>
            <a:endParaRPr lang="en-GB" dirty="0"/>
          </a:p>
        </p:txBody>
      </p:sp>
      <p:sp>
        <p:nvSpPr>
          <p:cNvPr id="6" name="Slide Number Placeholder 5"/>
          <p:cNvSpPr>
            <a:spLocks noGrp="1"/>
          </p:cNvSpPr>
          <p:nvPr>
            <p:ph type="sldNum" sz="quarter" idx="12"/>
          </p:nvPr>
        </p:nvSpPr>
        <p:spPr/>
        <p:txBody>
          <a:bodyPr/>
          <a:lstStyle/>
          <a:p>
            <a:pPr>
              <a:defRPr/>
            </a:pPr>
            <a:fld id="{DDAEFD3A-CF9E-436D-99FF-53F4E973AF7B}" type="slidenum">
              <a:rPr lang="en-GB" smtClean="0"/>
              <a:pPr>
                <a:defRPr/>
              </a:pPr>
              <a:t>30</a:t>
            </a:fld>
            <a:endParaRPr lang="en-GB" dirty="0"/>
          </a:p>
        </p:txBody>
      </p:sp>
      <p:pic>
        <p:nvPicPr>
          <p:cNvPr id="8" name="Picture 7" descr="HalobookInquire.JPG"/>
          <p:cNvPicPr>
            <a:picLocks/>
          </p:cNvPicPr>
          <p:nvPr/>
        </p:nvPicPr>
        <p:blipFill>
          <a:blip r:embed="rId3" cstate="print"/>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 name="Content Placeholder 6" descr="HalobookAuraAnswers.JPG"/>
          <p:cNvPicPr>
            <a:picLocks noGrp="1"/>
          </p:cNvPicPr>
          <p:nvPr>
            <p:ph idx="1"/>
          </p:nvPr>
        </p:nvPicPr>
        <p:blipFill>
          <a:blip r:embed="rId2" cstate="print"/>
          <a:stretch>
            <a:fillRect/>
          </a:stretch>
        </p:blipFill>
        <p:spPr>
          <a:xfrm>
            <a:off x="-2" y="0"/>
            <a:ext cx="9144000" cy="6858000"/>
          </a:xfrm>
        </p:spPr>
      </p:pic>
      <p:sp>
        <p:nvSpPr>
          <p:cNvPr id="4" name="Date Placeholder 3"/>
          <p:cNvSpPr>
            <a:spLocks noGrp="1"/>
          </p:cNvSpPr>
          <p:nvPr>
            <p:ph type="dt" sz="half" idx="10"/>
          </p:nvPr>
        </p:nvSpPr>
        <p:spPr/>
        <p:txBody>
          <a:bodyPr/>
          <a:lstStyle/>
          <a:p>
            <a:pPr>
              <a:defRPr/>
            </a:pPr>
            <a:r>
              <a:rPr lang="en-US" smtClean="0"/>
              <a:t>2011 Rules Fest</a:t>
            </a:r>
            <a:endParaRPr lang="en-GB" dirty="0"/>
          </a:p>
        </p:txBody>
      </p:sp>
      <p:sp>
        <p:nvSpPr>
          <p:cNvPr id="5" name="Footer Placeholder 4"/>
          <p:cNvSpPr>
            <a:spLocks noGrp="1"/>
          </p:cNvSpPr>
          <p:nvPr>
            <p:ph type="ftr" sz="quarter" idx="11"/>
          </p:nvPr>
        </p:nvSpPr>
        <p:spPr/>
        <p:txBody>
          <a:bodyPr/>
          <a:lstStyle/>
          <a:p>
            <a:pPr>
              <a:defRPr/>
            </a:pPr>
            <a:r>
              <a:rPr lang="en-GB" smtClean="0"/>
              <a:t>Copyright (c) 2011, Automata, Inc. (http://www.haleyai.com)</a:t>
            </a:r>
            <a:endParaRPr lang="en-GB" dirty="0"/>
          </a:p>
        </p:txBody>
      </p:sp>
      <p:sp>
        <p:nvSpPr>
          <p:cNvPr id="6" name="Slide Number Placeholder 5"/>
          <p:cNvSpPr>
            <a:spLocks noGrp="1"/>
          </p:cNvSpPr>
          <p:nvPr>
            <p:ph type="sldNum" sz="quarter" idx="12"/>
          </p:nvPr>
        </p:nvSpPr>
        <p:spPr/>
        <p:txBody>
          <a:bodyPr/>
          <a:lstStyle/>
          <a:p>
            <a:pPr>
              <a:defRPr/>
            </a:pPr>
            <a:fld id="{DDAEFD3A-CF9E-436D-99FF-53F4E973AF7B}" type="slidenum">
              <a:rPr lang="en-GB" smtClean="0"/>
              <a:pPr>
                <a:defRPr/>
              </a:pPr>
              <a:t>31</a:t>
            </a:fld>
            <a:endParaRPr lang="en-GB"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Practical Complex Process Models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Modeling biomedical processes in BPMN is impractical</a:t>
            </a:r>
          </a:p>
          <a:p>
            <a:pPr lvl="1"/>
            <a:r>
              <a:rPr lang="en-US" dirty="0" smtClean="0"/>
              <a:t>there are too many inter-related participants, events and processes and relevant detail has high “dynamic range” spanning from the parts of molecules to the organism and its environment</a:t>
            </a:r>
            <a:br>
              <a:rPr lang="en-US" dirty="0" smtClean="0"/>
            </a:br>
            <a:endParaRPr lang="en-US" dirty="0" smtClean="0"/>
          </a:p>
          <a:p>
            <a:r>
              <a:rPr lang="en-US" dirty="0" smtClean="0"/>
              <a:t>The declarative (statement-oriented) approach is tractable and working</a:t>
            </a:r>
          </a:p>
          <a:p>
            <a:pPr lvl="1"/>
            <a:r>
              <a:rPr lang="en-US" dirty="0" smtClean="0"/>
              <a:t>independent statement of details and exceptions with context-sensitive, defeasible reasoning is key</a:t>
            </a:r>
            <a:endParaRPr lang="en-US" dirty="0"/>
          </a:p>
        </p:txBody>
      </p:sp>
      <p:sp>
        <p:nvSpPr>
          <p:cNvPr id="4" name="Date Placeholder 3"/>
          <p:cNvSpPr>
            <a:spLocks noGrp="1"/>
          </p:cNvSpPr>
          <p:nvPr>
            <p:ph type="dt" sz="half" idx="10"/>
          </p:nvPr>
        </p:nvSpPr>
        <p:spPr/>
        <p:txBody>
          <a:bodyPr/>
          <a:lstStyle/>
          <a:p>
            <a:pPr>
              <a:defRPr/>
            </a:pPr>
            <a:r>
              <a:rPr lang="en-US" smtClean="0"/>
              <a:t>2011 Rules Fest</a:t>
            </a:r>
            <a:endParaRPr lang="en-GB" dirty="0"/>
          </a:p>
        </p:txBody>
      </p:sp>
      <p:sp>
        <p:nvSpPr>
          <p:cNvPr id="5" name="Footer Placeholder 4"/>
          <p:cNvSpPr>
            <a:spLocks noGrp="1"/>
          </p:cNvSpPr>
          <p:nvPr>
            <p:ph type="ftr" sz="quarter" idx="11"/>
          </p:nvPr>
        </p:nvSpPr>
        <p:spPr/>
        <p:txBody>
          <a:bodyPr/>
          <a:lstStyle/>
          <a:p>
            <a:pPr>
              <a:defRPr/>
            </a:pPr>
            <a:r>
              <a:rPr lang="en-GB" smtClean="0"/>
              <a:t>Copyright (c) 2011, Automata, Inc. (http://www.haleyai.com)</a:t>
            </a:r>
            <a:endParaRPr lang="en-GB" dirty="0"/>
          </a:p>
        </p:txBody>
      </p:sp>
      <p:sp>
        <p:nvSpPr>
          <p:cNvPr id="6" name="Slide Number Placeholder 5"/>
          <p:cNvSpPr>
            <a:spLocks noGrp="1"/>
          </p:cNvSpPr>
          <p:nvPr>
            <p:ph type="sldNum" sz="quarter" idx="12"/>
          </p:nvPr>
        </p:nvSpPr>
        <p:spPr/>
        <p:txBody>
          <a:bodyPr/>
          <a:lstStyle/>
          <a:p>
            <a:pPr>
              <a:defRPr/>
            </a:pPr>
            <a:fld id="{DDAEFD3A-CF9E-436D-99FF-53F4E973AF7B}" type="slidenum">
              <a:rPr lang="en-GB" smtClean="0"/>
              <a:pPr>
                <a:defRPr/>
              </a:pPr>
              <a:t>32</a:t>
            </a:fld>
            <a:endParaRPr lang="en-GB"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idx="1"/>
          </p:nvPr>
        </p:nvSpPr>
        <p:spPr/>
        <p:txBody>
          <a:bodyPr/>
          <a:lstStyle/>
          <a:p>
            <a:pPr algn="ctr"/>
            <a:r>
              <a:rPr lang="en-US" sz="4400" dirty="0" smtClean="0">
                <a:solidFill>
                  <a:schemeClr val="tx1"/>
                </a:solidFill>
              </a:rPr>
              <a:t>performance in a nutshell</a:t>
            </a:r>
            <a:endParaRPr lang="en-US" sz="4400" dirty="0">
              <a:solidFill>
                <a:schemeClr val="tx1"/>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Enterprise Performance Promise</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Most performance optimization comes from decision optimization rather than process re-engineering</a:t>
            </a:r>
            <a:br>
              <a:rPr lang="en-US" dirty="0" smtClean="0"/>
            </a:br>
            <a:endParaRPr lang="en-US" dirty="0" smtClean="0"/>
          </a:p>
          <a:p>
            <a:r>
              <a:rPr lang="en-US" dirty="0" smtClean="0"/>
              <a:t>Declarative processes facilitate business activity monitoring and performance improvement</a:t>
            </a:r>
            <a:br>
              <a:rPr lang="en-US" dirty="0" smtClean="0"/>
            </a:br>
            <a:endParaRPr lang="en-US" dirty="0" smtClean="0"/>
          </a:p>
          <a:p>
            <a:r>
              <a:rPr lang="en-US" dirty="0" smtClean="0"/>
              <a:t>Effective, integrated process and decision management improves governance and compliance before deployment and during operations</a:t>
            </a:r>
            <a:br>
              <a:rPr lang="en-US" dirty="0" smtClean="0"/>
            </a:br>
            <a:endParaRPr lang="en-US" dirty="0" smtClean="0"/>
          </a:p>
          <a:p>
            <a:r>
              <a:rPr lang="en-US" dirty="0" smtClean="0"/>
              <a:t>Auditable decision and process logic further improves performance analytics, governance and compliance</a:t>
            </a:r>
          </a:p>
          <a:p>
            <a:endParaRPr lang="en-US" dirty="0" smtClean="0"/>
          </a:p>
          <a:p>
            <a:endParaRPr lang="en-US" dirty="0"/>
          </a:p>
        </p:txBody>
      </p:sp>
      <p:sp>
        <p:nvSpPr>
          <p:cNvPr id="4" name="Date Placeholder 3"/>
          <p:cNvSpPr>
            <a:spLocks noGrp="1"/>
          </p:cNvSpPr>
          <p:nvPr>
            <p:ph type="dt" sz="half" idx="10"/>
          </p:nvPr>
        </p:nvSpPr>
        <p:spPr/>
        <p:txBody>
          <a:bodyPr/>
          <a:lstStyle/>
          <a:p>
            <a:pPr>
              <a:defRPr/>
            </a:pPr>
            <a:r>
              <a:rPr lang="en-US" smtClean="0"/>
              <a:t>2011 Rules Fest</a:t>
            </a:r>
            <a:endParaRPr lang="en-GB" dirty="0"/>
          </a:p>
        </p:txBody>
      </p:sp>
      <p:sp>
        <p:nvSpPr>
          <p:cNvPr id="5" name="Footer Placeholder 4"/>
          <p:cNvSpPr>
            <a:spLocks noGrp="1"/>
          </p:cNvSpPr>
          <p:nvPr>
            <p:ph type="ftr" sz="quarter" idx="11"/>
          </p:nvPr>
        </p:nvSpPr>
        <p:spPr/>
        <p:txBody>
          <a:bodyPr/>
          <a:lstStyle/>
          <a:p>
            <a:pPr>
              <a:defRPr/>
            </a:pPr>
            <a:r>
              <a:rPr lang="en-GB" smtClean="0"/>
              <a:t>Copyright (c) 2011, Automata, Inc. (http://www.haleyai.com)</a:t>
            </a:r>
            <a:endParaRPr lang="en-GB" dirty="0"/>
          </a:p>
        </p:txBody>
      </p:sp>
      <p:sp>
        <p:nvSpPr>
          <p:cNvPr id="6" name="Slide Number Placeholder 5"/>
          <p:cNvSpPr>
            <a:spLocks noGrp="1"/>
          </p:cNvSpPr>
          <p:nvPr>
            <p:ph type="sldNum" sz="quarter" idx="12"/>
          </p:nvPr>
        </p:nvSpPr>
        <p:spPr/>
        <p:txBody>
          <a:bodyPr/>
          <a:lstStyle/>
          <a:p>
            <a:pPr>
              <a:defRPr/>
            </a:pPr>
            <a:fld id="{DDAEFD3A-CF9E-436D-99FF-53F4E973AF7B}" type="slidenum">
              <a:rPr lang="en-GB" smtClean="0"/>
              <a:pPr>
                <a:defRPr/>
              </a:pPr>
              <a:t>34</a:t>
            </a:fld>
            <a:endParaRPr lang="en-GB"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idx="1"/>
          </p:nvPr>
        </p:nvSpPr>
        <p:spPr/>
        <p:txBody>
          <a:bodyPr/>
          <a:lstStyle/>
          <a:p>
            <a:pPr algn="ctr"/>
            <a:r>
              <a:rPr lang="en-US" sz="4400" smtClean="0">
                <a:solidFill>
                  <a:schemeClr val="tx1"/>
                </a:solidFill>
              </a:rPr>
              <a:t>practical considerations</a:t>
            </a:r>
            <a:endParaRPr lang="en-US" sz="4400" dirty="0">
              <a:solidFill>
                <a:schemeClr val="tx1"/>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States and Events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State is a result and function of events</a:t>
            </a:r>
          </a:p>
          <a:p>
            <a:pPr lvl="1"/>
            <a:r>
              <a:rPr lang="en-US" dirty="0" smtClean="0"/>
              <a:t>marital status is a function of events</a:t>
            </a:r>
          </a:p>
          <a:p>
            <a:pPr lvl="2"/>
            <a:r>
              <a:rPr lang="en-US" dirty="0" smtClean="0"/>
              <a:t>birth, marriage, separation, divorce, death</a:t>
            </a:r>
          </a:p>
          <a:p>
            <a:pPr lvl="1"/>
            <a:endParaRPr lang="en-US" dirty="0" smtClean="0"/>
          </a:p>
          <a:p>
            <a:r>
              <a:rPr lang="en-US" dirty="0" smtClean="0"/>
              <a:t>State can be a function of time</a:t>
            </a:r>
          </a:p>
          <a:p>
            <a:pPr lvl="1"/>
            <a:r>
              <a:rPr lang="en-US" dirty="0" smtClean="0"/>
              <a:t>the average partial pressure of CO</a:t>
            </a:r>
            <a:r>
              <a:rPr lang="en-US" baseline="-25000" dirty="0" smtClean="0"/>
              <a:t>2</a:t>
            </a:r>
            <a:r>
              <a:rPr lang="en-US" dirty="0" smtClean="0"/>
              <a:t> over the last </a:t>
            </a:r>
            <a:r>
              <a:rPr lang="en-US" i="1" dirty="0" smtClean="0"/>
              <a:t>n </a:t>
            </a:r>
            <a:r>
              <a:rPr lang="en-US" dirty="0" smtClean="0"/>
              <a:t>minutes</a:t>
            </a:r>
          </a:p>
          <a:p>
            <a:pPr lvl="2"/>
            <a:r>
              <a:rPr lang="en-US" dirty="0" smtClean="0"/>
              <a:t>involves multiple measurements over time (i.e., events)</a:t>
            </a:r>
          </a:p>
          <a:p>
            <a:pPr lvl="3"/>
            <a:r>
              <a:rPr lang="en-US" dirty="0" smtClean="0"/>
              <a:t>see </a:t>
            </a:r>
            <a:r>
              <a:rPr lang="en-US" dirty="0" err="1" smtClean="0"/>
              <a:t>Wolters</a:t>
            </a:r>
            <a:r>
              <a:rPr lang="en-US" dirty="0" smtClean="0"/>
              <a:t> </a:t>
            </a:r>
            <a:r>
              <a:rPr lang="en-US" dirty="0" err="1" smtClean="0"/>
              <a:t>Kluwer</a:t>
            </a:r>
            <a:r>
              <a:rPr lang="en-US" dirty="0" smtClean="0"/>
              <a:t> presentation at this conference (using Red Hat)</a:t>
            </a:r>
          </a:p>
          <a:p>
            <a:pPr lvl="1"/>
            <a:endParaRPr lang="en-US" dirty="0" smtClean="0"/>
          </a:p>
          <a:p>
            <a:r>
              <a:rPr lang="en-US" dirty="0" smtClean="0"/>
              <a:t>Supporting logical definitions with run-time inference dramatically simplifies modeling and implementation</a:t>
            </a:r>
          </a:p>
        </p:txBody>
      </p:sp>
      <p:sp>
        <p:nvSpPr>
          <p:cNvPr id="4" name="Date Placeholder 3"/>
          <p:cNvSpPr>
            <a:spLocks noGrp="1"/>
          </p:cNvSpPr>
          <p:nvPr>
            <p:ph type="dt" sz="half" idx="10"/>
          </p:nvPr>
        </p:nvSpPr>
        <p:spPr/>
        <p:txBody>
          <a:bodyPr/>
          <a:lstStyle/>
          <a:p>
            <a:pPr>
              <a:defRPr/>
            </a:pPr>
            <a:r>
              <a:rPr lang="en-US" smtClean="0"/>
              <a:t>2011 Rules Fest</a:t>
            </a:r>
            <a:endParaRPr lang="en-GB" dirty="0"/>
          </a:p>
        </p:txBody>
      </p:sp>
      <p:sp>
        <p:nvSpPr>
          <p:cNvPr id="5" name="Footer Placeholder 4"/>
          <p:cNvSpPr>
            <a:spLocks noGrp="1"/>
          </p:cNvSpPr>
          <p:nvPr>
            <p:ph type="ftr" sz="quarter" idx="11"/>
          </p:nvPr>
        </p:nvSpPr>
        <p:spPr/>
        <p:txBody>
          <a:bodyPr/>
          <a:lstStyle/>
          <a:p>
            <a:pPr>
              <a:defRPr/>
            </a:pPr>
            <a:r>
              <a:rPr lang="en-GB" smtClean="0"/>
              <a:t>Copyright (c) 2011, Automata, Inc. (http://www.haleyai.com)</a:t>
            </a:r>
            <a:endParaRPr lang="en-GB" dirty="0"/>
          </a:p>
        </p:txBody>
      </p:sp>
      <p:sp>
        <p:nvSpPr>
          <p:cNvPr id="6" name="Slide Number Placeholder 5"/>
          <p:cNvSpPr>
            <a:spLocks noGrp="1"/>
          </p:cNvSpPr>
          <p:nvPr>
            <p:ph type="sldNum" sz="quarter" idx="12"/>
          </p:nvPr>
        </p:nvSpPr>
        <p:spPr/>
        <p:txBody>
          <a:bodyPr/>
          <a:lstStyle/>
          <a:p>
            <a:pPr>
              <a:defRPr/>
            </a:pPr>
            <a:fld id="{DDAEFD3A-CF9E-436D-99FF-53F4E973AF7B}" type="slidenum">
              <a:rPr lang="en-GB" smtClean="0"/>
              <a:pPr>
                <a:defRPr/>
              </a:pPr>
              <a:t>36</a:t>
            </a:fld>
            <a:endParaRPr lang="en-GB"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Tense and Relative Time</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Being clear about “when” and “while”</a:t>
            </a:r>
          </a:p>
          <a:p>
            <a:pPr lvl="1"/>
            <a:r>
              <a:rPr lang="en-US" dirty="0" smtClean="0"/>
              <a:t>e.g., a call received after hours should be returned during the first hour of the next business day</a:t>
            </a:r>
          </a:p>
          <a:p>
            <a:pPr lvl="1"/>
            <a:r>
              <a:rPr lang="en-US" dirty="0" smtClean="0"/>
              <a:t>e.g., estimate the partial pressure of carbon dioxide in the time between measurements by linear interpolation</a:t>
            </a:r>
          </a:p>
          <a:p>
            <a:pPr lvl="1"/>
            <a:r>
              <a:rPr lang="en-US" dirty="0" smtClean="0"/>
              <a:t>e.g., estimate the average partial pressure over a number of minutes as the average of the partial pressure at the end of each minute</a:t>
            </a:r>
          </a:p>
          <a:p>
            <a:pPr>
              <a:buNone/>
            </a:pPr>
            <a:endParaRPr lang="en-US" dirty="0" smtClean="0"/>
          </a:p>
          <a:p>
            <a:r>
              <a:rPr lang="en-US" dirty="0" smtClean="0"/>
              <a:t>Understand whether events are punctual or not</a:t>
            </a:r>
          </a:p>
          <a:p>
            <a:pPr lvl="1"/>
            <a:r>
              <a:rPr lang="en-US" dirty="0" smtClean="0"/>
              <a:t>there is no “during” without a beginning or ending</a:t>
            </a:r>
          </a:p>
          <a:p>
            <a:pPr lvl="1"/>
            <a:r>
              <a:rPr lang="en-US" dirty="0" smtClean="0"/>
              <a:t>all the events above are punctual (but not minutes)</a:t>
            </a:r>
            <a:br>
              <a:rPr lang="en-US" dirty="0" smtClean="0"/>
            </a:br>
            <a:endParaRPr lang="en-US" dirty="0" smtClean="0"/>
          </a:p>
          <a:p>
            <a:r>
              <a:rPr lang="en-US" dirty="0" smtClean="0"/>
              <a:t>Try to avoid “now”</a:t>
            </a:r>
          </a:p>
        </p:txBody>
      </p:sp>
      <p:sp>
        <p:nvSpPr>
          <p:cNvPr id="4" name="Date Placeholder 3"/>
          <p:cNvSpPr>
            <a:spLocks noGrp="1"/>
          </p:cNvSpPr>
          <p:nvPr>
            <p:ph type="dt" sz="half" idx="10"/>
          </p:nvPr>
        </p:nvSpPr>
        <p:spPr/>
        <p:txBody>
          <a:bodyPr/>
          <a:lstStyle/>
          <a:p>
            <a:pPr>
              <a:defRPr/>
            </a:pPr>
            <a:r>
              <a:rPr lang="en-US" smtClean="0"/>
              <a:t>2011 Rules Fest</a:t>
            </a:r>
            <a:endParaRPr lang="en-GB" dirty="0"/>
          </a:p>
        </p:txBody>
      </p:sp>
      <p:sp>
        <p:nvSpPr>
          <p:cNvPr id="5" name="Footer Placeholder 4"/>
          <p:cNvSpPr>
            <a:spLocks noGrp="1"/>
          </p:cNvSpPr>
          <p:nvPr>
            <p:ph type="ftr" sz="quarter" idx="11"/>
          </p:nvPr>
        </p:nvSpPr>
        <p:spPr/>
        <p:txBody>
          <a:bodyPr/>
          <a:lstStyle/>
          <a:p>
            <a:pPr>
              <a:defRPr/>
            </a:pPr>
            <a:r>
              <a:rPr lang="en-GB" smtClean="0"/>
              <a:t>Copyright (c) 2011, Automata, Inc. (http://www.haleyai.com)</a:t>
            </a:r>
            <a:endParaRPr lang="en-GB" dirty="0"/>
          </a:p>
        </p:txBody>
      </p:sp>
      <p:sp>
        <p:nvSpPr>
          <p:cNvPr id="6" name="Slide Number Placeholder 5"/>
          <p:cNvSpPr>
            <a:spLocks noGrp="1"/>
          </p:cNvSpPr>
          <p:nvPr>
            <p:ph type="sldNum" sz="quarter" idx="12"/>
          </p:nvPr>
        </p:nvSpPr>
        <p:spPr/>
        <p:txBody>
          <a:bodyPr/>
          <a:lstStyle/>
          <a:p>
            <a:pPr>
              <a:defRPr/>
            </a:pPr>
            <a:fld id="{DDAEFD3A-CF9E-436D-99FF-53F4E973AF7B}" type="slidenum">
              <a:rPr lang="en-GB" smtClean="0"/>
              <a:pPr>
                <a:defRPr/>
              </a:pPr>
              <a:t>37</a:t>
            </a:fld>
            <a:endParaRPr lang="en-GB"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Temporal Inference</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Tense and aspect can be significant</a:t>
            </a:r>
          </a:p>
          <a:p>
            <a:pPr lvl="1"/>
            <a:r>
              <a:rPr lang="en-US" dirty="0" smtClean="0">
                <a:sym typeface="Wingdings" pitchFamily="2" charset="2"/>
              </a:rPr>
              <a:t>has been dead  is dead  is not married?</a:t>
            </a:r>
          </a:p>
          <a:p>
            <a:pPr lvl="1"/>
            <a:r>
              <a:rPr lang="en-US" dirty="0" smtClean="0"/>
              <a:t>is/was married </a:t>
            </a:r>
            <a:r>
              <a:rPr lang="en-US" dirty="0" smtClean="0">
                <a:sym typeface="Wingdings" pitchFamily="2" charset="2"/>
              </a:rPr>
              <a:t></a:t>
            </a:r>
            <a:r>
              <a:rPr lang="en-US" dirty="0" smtClean="0"/>
              <a:t> has been married</a:t>
            </a:r>
          </a:p>
          <a:p>
            <a:pPr lvl="1"/>
            <a:r>
              <a:rPr lang="en-US" dirty="0" smtClean="0"/>
              <a:t>is getting divorced </a:t>
            </a:r>
            <a:r>
              <a:rPr lang="en-US" dirty="0" smtClean="0">
                <a:sym typeface="Wingdings" pitchFamily="2" charset="2"/>
              </a:rPr>
              <a:t></a:t>
            </a:r>
            <a:r>
              <a:rPr lang="en-US" dirty="0" smtClean="0"/>
              <a:t> is married</a:t>
            </a:r>
          </a:p>
          <a:p>
            <a:pPr lvl="1"/>
            <a:r>
              <a:rPr lang="en-US" dirty="0" smtClean="0"/>
              <a:t>single </a:t>
            </a:r>
            <a:r>
              <a:rPr lang="en-US" dirty="0" smtClean="0">
                <a:sym typeface="Wingdings" pitchFamily="2" charset="2"/>
              </a:rPr>
              <a:t></a:t>
            </a:r>
            <a:r>
              <a:rPr lang="en-US" dirty="0" smtClean="0"/>
              <a:t> is not married </a:t>
            </a:r>
            <a:r>
              <a:rPr lang="en-US" sz="2400" dirty="0" smtClean="0"/>
              <a:t>(</a:t>
            </a:r>
            <a:r>
              <a:rPr lang="en-US" sz="2400" strike="sngStrike" dirty="0" smtClean="0"/>
              <a:t>has not been married</a:t>
            </a:r>
            <a:r>
              <a:rPr lang="en-US" sz="2400" dirty="0" smtClean="0"/>
              <a:t>)</a:t>
            </a:r>
            <a:endParaRPr lang="en-US" dirty="0" smtClean="0"/>
          </a:p>
          <a:p>
            <a:pPr lvl="1"/>
            <a:r>
              <a:rPr lang="en-US" dirty="0" smtClean="0"/>
              <a:t>divorced/widowed </a:t>
            </a:r>
            <a:r>
              <a:rPr lang="en-US" dirty="0" smtClean="0">
                <a:sym typeface="Wingdings" pitchFamily="2" charset="2"/>
              </a:rPr>
              <a:t> was married </a:t>
            </a:r>
            <a:r>
              <a:rPr lang="en-US" sz="2400" dirty="0" smtClean="0">
                <a:sym typeface="Wingdings" pitchFamily="2" charset="2"/>
              </a:rPr>
              <a:t>(</a:t>
            </a:r>
            <a:r>
              <a:rPr lang="en-US" sz="2400" strike="sngStrike" dirty="0" smtClean="0">
                <a:sym typeface="Wingdings" pitchFamily="2" charset="2"/>
              </a:rPr>
              <a:t>is not married</a:t>
            </a:r>
            <a:r>
              <a:rPr lang="en-US" sz="2400" dirty="0" smtClean="0">
                <a:sym typeface="Wingdings" pitchFamily="2" charset="2"/>
              </a:rPr>
              <a:t>?)</a:t>
            </a:r>
          </a:p>
          <a:p>
            <a:pPr lvl="1"/>
            <a:endParaRPr lang="en-US" sz="2400" dirty="0" smtClean="0">
              <a:sym typeface="Wingdings" pitchFamily="2" charset="2"/>
            </a:endParaRPr>
          </a:p>
          <a:p>
            <a:r>
              <a:rPr lang="en-US" dirty="0" smtClean="0">
                <a:sym typeface="Wingdings" pitchFamily="2" charset="2"/>
              </a:rPr>
              <a:t>note that some data implies the occurrence of events</a:t>
            </a:r>
          </a:p>
          <a:p>
            <a:pPr lvl="1"/>
            <a:r>
              <a:rPr lang="en-US" dirty="0" smtClean="0">
                <a:sym typeface="Wingdings" pitchFamily="2" charset="2"/>
              </a:rPr>
              <a:t>e.g., dates of birth or death and marital status</a:t>
            </a:r>
          </a:p>
          <a:p>
            <a:pPr lvl="2"/>
            <a:r>
              <a:rPr lang="en-US" dirty="0" smtClean="0">
                <a:sym typeface="Wingdings" pitchFamily="2" charset="2"/>
              </a:rPr>
              <a:t>these events may trigger other events or facilitate inference</a:t>
            </a:r>
          </a:p>
          <a:p>
            <a:endParaRPr lang="en-US" dirty="0" smtClean="0">
              <a:sym typeface="Wingdings" pitchFamily="2" charset="2"/>
            </a:endParaRPr>
          </a:p>
          <a:p>
            <a:r>
              <a:rPr lang="en-US" dirty="0" smtClean="0">
                <a:sym typeface="Wingdings" pitchFamily="2" charset="2"/>
              </a:rPr>
              <a:t>Inference rules must deduce across events</a:t>
            </a:r>
          </a:p>
          <a:p>
            <a:pPr lvl="1"/>
            <a:r>
              <a:rPr lang="en-US" dirty="0" smtClean="0">
                <a:sym typeface="Wingdings" pitchFamily="2" charset="2"/>
              </a:rPr>
              <a:t>automatically generation of this logic is desirable</a:t>
            </a:r>
          </a:p>
        </p:txBody>
      </p:sp>
      <p:sp>
        <p:nvSpPr>
          <p:cNvPr id="4" name="Date Placeholder 3"/>
          <p:cNvSpPr>
            <a:spLocks noGrp="1"/>
          </p:cNvSpPr>
          <p:nvPr>
            <p:ph type="dt" sz="half" idx="10"/>
          </p:nvPr>
        </p:nvSpPr>
        <p:spPr/>
        <p:txBody>
          <a:bodyPr/>
          <a:lstStyle/>
          <a:p>
            <a:pPr>
              <a:defRPr/>
            </a:pPr>
            <a:r>
              <a:rPr lang="en-US" smtClean="0"/>
              <a:t>2011 Rules Fest</a:t>
            </a:r>
            <a:endParaRPr lang="en-GB" dirty="0"/>
          </a:p>
        </p:txBody>
      </p:sp>
      <p:sp>
        <p:nvSpPr>
          <p:cNvPr id="5" name="Footer Placeholder 4"/>
          <p:cNvSpPr>
            <a:spLocks noGrp="1"/>
          </p:cNvSpPr>
          <p:nvPr>
            <p:ph type="ftr" sz="quarter" idx="11"/>
          </p:nvPr>
        </p:nvSpPr>
        <p:spPr/>
        <p:txBody>
          <a:bodyPr/>
          <a:lstStyle/>
          <a:p>
            <a:pPr>
              <a:defRPr/>
            </a:pPr>
            <a:r>
              <a:rPr lang="en-GB" smtClean="0"/>
              <a:t>Copyright (c) 2011, Automata, Inc. (http://www.haleyai.com)</a:t>
            </a:r>
            <a:endParaRPr lang="en-GB" dirty="0"/>
          </a:p>
        </p:txBody>
      </p:sp>
      <p:sp>
        <p:nvSpPr>
          <p:cNvPr id="6" name="Slide Number Placeholder 5"/>
          <p:cNvSpPr>
            <a:spLocks noGrp="1"/>
          </p:cNvSpPr>
          <p:nvPr>
            <p:ph type="sldNum" sz="quarter" idx="12"/>
          </p:nvPr>
        </p:nvSpPr>
        <p:spPr/>
        <p:txBody>
          <a:bodyPr/>
          <a:lstStyle/>
          <a:p>
            <a:pPr>
              <a:defRPr/>
            </a:pPr>
            <a:fld id="{DDAEFD3A-CF9E-436D-99FF-53F4E973AF7B}" type="slidenum">
              <a:rPr lang="en-GB" smtClean="0"/>
              <a:pPr>
                <a:defRPr/>
              </a:pPr>
              <a:t>38</a:t>
            </a:fld>
            <a:endParaRPr lang="en-GB"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Aggregation over and windows of time</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Policies may reference multiple events over time</a:t>
            </a:r>
          </a:p>
          <a:p>
            <a:pPr lvl="1"/>
            <a:r>
              <a:rPr lang="en-US" dirty="0" smtClean="0"/>
              <a:t>e.g., estimate the average partial pressure over a number of minutes as the average of the partial pressure at the end of each minute</a:t>
            </a:r>
          </a:p>
          <a:p>
            <a:pPr lvl="1"/>
            <a:r>
              <a:rPr lang="en-US" dirty="0" smtClean="0"/>
              <a:t>e.g., waive the monthly account fee for each billing cycle in which the average closing balance for the days during the cycle exceeds the account’s free checking threshold amount</a:t>
            </a:r>
          </a:p>
          <a:p>
            <a:pPr lvl="2"/>
            <a:endParaRPr lang="en-US" dirty="0" smtClean="0"/>
          </a:p>
          <a:p>
            <a:r>
              <a:rPr lang="en-US" dirty="0" smtClean="0"/>
              <a:t>The temporal logic should not require modeling or implementation beyond the policies themselves</a:t>
            </a:r>
          </a:p>
          <a:p>
            <a:pPr lvl="1"/>
            <a:r>
              <a:rPr lang="en-US" dirty="0" smtClean="0"/>
              <a:t>given automatic time-windowed event aggregation logic</a:t>
            </a:r>
          </a:p>
          <a:p>
            <a:pPr lvl="2"/>
            <a:r>
              <a:rPr lang="en-US" dirty="0" smtClean="0"/>
              <a:t>which may cache the aggregate incrementally as events occur</a:t>
            </a:r>
          </a:p>
          <a:p>
            <a:pPr lvl="3"/>
            <a:r>
              <a:rPr lang="en-US" dirty="0" smtClean="0"/>
              <a:t>which may be stored in a automated data model or preserved in a grid</a:t>
            </a:r>
          </a:p>
          <a:p>
            <a:pPr lvl="4"/>
            <a:r>
              <a:rPr lang="en-US" dirty="0" smtClean="0"/>
              <a:t>this corresponds to the stream processing of some CEP systems</a:t>
            </a:r>
          </a:p>
          <a:p>
            <a:pPr lvl="5"/>
            <a:r>
              <a:rPr lang="en-US" dirty="0" smtClean="0"/>
              <a:t>e.g., as in algorithmic trading platforms</a:t>
            </a:r>
          </a:p>
        </p:txBody>
      </p:sp>
      <p:sp>
        <p:nvSpPr>
          <p:cNvPr id="4" name="Date Placeholder 3"/>
          <p:cNvSpPr>
            <a:spLocks noGrp="1"/>
          </p:cNvSpPr>
          <p:nvPr>
            <p:ph type="dt" sz="half" idx="10"/>
          </p:nvPr>
        </p:nvSpPr>
        <p:spPr/>
        <p:txBody>
          <a:bodyPr/>
          <a:lstStyle/>
          <a:p>
            <a:pPr>
              <a:defRPr/>
            </a:pPr>
            <a:r>
              <a:rPr lang="en-US" smtClean="0"/>
              <a:t>2011 Rules Fest</a:t>
            </a:r>
            <a:endParaRPr lang="en-GB" dirty="0"/>
          </a:p>
        </p:txBody>
      </p:sp>
      <p:sp>
        <p:nvSpPr>
          <p:cNvPr id="5" name="Footer Placeholder 4"/>
          <p:cNvSpPr>
            <a:spLocks noGrp="1"/>
          </p:cNvSpPr>
          <p:nvPr>
            <p:ph type="ftr" sz="quarter" idx="11"/>
          </p:nvPr>
        </p:nvSpPr>
        <p:spPr/>
        <p:txBody>
          <a:bodyPr/>
          <a:lstStyle/>
          <a:p>
            <a:pPr>
              <a:defRPr/>
            </a:pPr>
            <a:r>
              <a:rPr lang="en-GB" smtClean="0"/>
              <a:t>Copyright (c) 2011, Automata, Inc. (http://www.haleyai.com)</a:t>
            </a:r>
            <a:endParaRPr lang="en-GB" dirty="0"/>
          </a:p>
        </p:txBody>
      </p:sp>
      <p:sp>
        <p:nvSpPr>
          <p:cNvPr id="6" name="Slide Number Placeholder 5"/>
          <p:cNvSpPr>
            <a:spLocks noGrp="1"/>
          </p:cNvSpPr>
          <p:nvPr>
            <p:ph type="sldNum" sz="quarter" idx="12"/>
          </p:nvPr>
        </p:nvSpPr>
        <p:spPr/>
        <p:txBody>
          <a:bodyPr/>
          <a:lstStyle/>
          <a:p>
            <a:pPr>
              <a:defRPr/>
            </a:pPr>
            <a:fld id="{DDAEFD3A-CF9E-436D-99FF-53F4E973AF7B}" type="slidenum">
              <a:rPr lang="en-GB" smtClean="0"/>
              <a:pPr>
                <a:defRPr/>
              </a:pPr>
              <a:t>39</a:t>
            </a:fld>
            <a:endParaRPr lang="en-GB"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Reality Check</a:t>
            </a:r>
            <a:endParaRPr lang="en-US" dirty="0"/>
          </a:p>
        </p:txBody>
      </p:sp>
      <p:sp>
        <p:nvSpPr>
          <p:cNvPr id="3" name="Content Placeholder 2"/>
          <p:cNvSpPr>
            <a:spLocks noGrp="1"/>
          </p:cNvSpPr>
          <p:nvPr>
            <p:ph idx="1"/>
          </p:nvPr>
        </p:nvSpPr>
        <p:spPr/>
        <p:txBody>
          <a:bodyPr>
            <a:normAutofit fontScale="77500" lnSpcReduction="20000"/>
          </a:bodyPr>
          <a:lstStyle/>
          <a:p>
            <a:r>
              <a:rPr lang="en-US" dirty="0" err="1" smtClean="0"/>
              <a:t>Rete</a:t>
            </a:r>
            <a:r>
              <a:rPr lang="en-US" dirty="0" smtClean="0"/>
              <a:t> Algorithm </a:t>
            </a:r>
          </a:p>
          <a:p>
            <a:pPr lvl="1"/>
            <a:r>
              <a:rPr lang="en-US" dirty="0" smtClean="0"/>
              <a:t>dominates business rule engine (BRE) market</a:t>
            </a:r>
          </a:p>
          <a:p>
            <a:pPr lvl="1"/>
            <a:r>
              <a:rPr lang="en-US" dirty="0" smtClean="0"/>
              <a:t>vendors: IBM, Oracle, TIBCO, Red Hat, …</a:t>
            </a:r>
          </a:p>
          <a:p>
            <a:pPr lvl="1"/>
            <a:r>
              <a:rPr lang="en-US" dirty="0" smtClean="0"/>
              <a:t>open source: Red Hat, JESS, CLIPS</a:t>
            </a:r>
          </a:p>
          <a:p>
            <a:endParaRPr lang="en-US" dirty="0" smtClean="0"/>
          </a:p>
          <a:p>
            <a:r>
              <a:rPr lang="en-US" dirty="0" err="1" smtClean="0"/>
              <a:t>Rete</a:t>
            </a:r>
            <a:r>
              <a:rPr lang="en-US" dirty="0" smtClean="0"/>
              <a:t>-based BRE are well-suited as BPM and CEP engines</a:t>
            </a:r>
          </a:p>
          <a:p>
            <a:pPr lvl="1"/>
            <a:r>
              <a:rPr lang="en-US" dirty="0" smtClean="0"/>
              <a:t>TIBCO</a:t>
            </a:r>
          </a:p>
          <a:p>
            <a:pPr lvl="1"/>
            <a:r>
              <a:rPr lang="en-US" dirty="0" smtClean="0"/>
              <a:t>Red Hat</a:t>
            </a:r>
          </a:p>
          <a:p>
            <a:pPr lvl="1"/>
            <a:endParaRPr lang="en-US" dirty="0" smtClean="0"/>
          </a:p>
          <a:p>
            <a:r>
              <a:rPr lang="en-US" dirty="0" smtClean="0"/>
              <a:t>CEP: complex event processing</a:t>
            </a:r>
          </a:p>
          <a:p>
            <a:r>
              <a:rPr lang="en-US" dirty="0" smtClean="0"/>
              <a:t>BPM: business process management</a:t>
            </a:r>
          </a:p>
          <a:p>
            <a:pPr lvl="1"/>
            <a:endParaRPr lang="en-US" dirty="0"/>
          </a:p>
        </p:txBody>
      </p:sp>
      <p:sp>
        <p:nvSpPr>
          <p:cNvPr id="4" name="Date Placeholder 3"/>
          <p:cNvSpPr>
            <a:spLocks noGrp="1"/>
          </p:cNvSpPr>
          <p:nvPr>
            <p:ph type="dt" sz="half" idx="10"/>
          </p:nvPr>
        </p:nvSpPr>
        <p:spPr/>
        <p:txBody>
          <a:bodyPr/>
          <a:lstStyle/>
          <a:p>
            <a:pPr>
              <a:defRPr/>
            </a:pPr>
            <a:r>
              <a:rPr lang="en-US" smtClean="0"/>
              <a:t>2011 Rules Fest</a:t>
            </a:r>
            <a:endParaRPr lang="en-GB" dirty="0"/>
          </a:p>
        </p:txBody>
      </p:sp>
      <p:sp>
        <p:nvSpPr>
          <p:cNvPr id="5" name="Footer Placeholder 4"/>
          <p:cNvSpPr>
            <a:spLocks noGrp="1"/>
          </p:cNvSpPr>
          <p:nvPr>
            <p:ph type="ftr" sz="quarter" idx="11"/>
          </p:nvPr>
        </p:nvSpPr>
        <p:spPr/>
        <p:txBody>
          <a:bodyPr/>
          <a:lstStyle/>
          <a:p>
            <a:pPr>
              <a:defRPr/>
            </a:pPr>
            <a:r>
              <a:rPr lang="en-GB" smtClean="0"/>
              <a:t>Copyright (c) 2011, Automata, Inc. (http://www.haleyai.com)</a:t>
            </a:r>
            <a:endParaRPr lang="en-GB" dirty="0"/>
          </a:p>
        </p:txBody>
      </p:sp>
      <p:sp>
        <p:nvSpPr>
          <p:cNvPr id="6" name="Slide Number Placeholder 5"/>
          <p:cNvSpPr>
            <a:spLocks noGrp="1"/>
          </p:cNvSpPr>
          <p:nvPr>
            <p:ph type="sldNum" sz="quarter" idx="12"/>
          </p:nvPr>
        </p:nvSpPr>
        <p:spPr/>
        <p:txBody>
          <a:bodyPr/>
          <a:lstStyle/>
          <a:p>
            <a:pPr>
              <a:defRPr/>
            </a:pPr>
            <a:fld id="{DDAEFD3A-CF9E-436D-99FF-53F4E973AF7B}" type="slidenum">
              <a:rPr lang="en-GB" smtClean="0"/>
              <a:pPr>
                <a:defRPr/>
              </a:pPr>
              <a:t>4</a:t>
            </a:fld>
            <a:endParaRPr lang="en-GB"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to Leverage</a:t>
            </a:r>
            <a:endParaRPr lang="en-US" dirty="0"/>
          </a:p>
        </p:txBody>
      </p:sp>
      <p:sp>
        <p:nvSpPr>
          <p:cNvPr id="11" name="Content Placeholder 10"/>
          <p:cNvSpPr>
            <a:spLocks noGrp="1"/>
          </p:cNvSpPr>
          <p:nvPr>
            <p:ph idx="1"/>
          </p:nvPr>
        </p:nvSpPr>
        <p:spPr/>
        <p:txBody>
          <a:bodyPr>
            <a:normAutofit fontScale="62500" lnSpcReduction="20000"/>
          </a:bodyPr>
          <a:lstStyle/>
          <a:p>
            <a:r>
              <a:rPr lang="en-US" dirty="0" smtClean="0"/>
              <a:t>Ontologies</a:t>
            </a:r>
          </a:p>
          <a:p>
            <a:pPr lvl="1"/>
            <a:r>
              <a:rPr lang="en-US" dirty="0" smtClean="0"/>
              <a:t>the core concepts are domain independent</a:t>
            </a:r>
          </a:p>
          <a:p>
            <a:pPr lvl="1"/>
            <a:r>
              <a:rPr lang="en-US" dirty="0" smtClean="0"/>
              <a:t>so is much of the logical knowledge about events</a:t>
            </a:r>
          </a:p>
          <a:p>
            <a:pPr lvl="1"/>
            <a:r>
              <a:rPr lang="en-US" dirty="0" smtClean="0"/>
              <a:t>these are reusable assets (vendor openness aside)</a:t>
            </a:r>
            <a:br>
              <a:rPr lang="en-US" dirty="0" smtClean="0"/>
            </a:br>
            <a:endParaRPr lang="en-US" dirty="0" smtClean="0"/>
          </a:p>
          <a:p>
            <a:r>
              <a:rPr lang="en-US" dirty="0" smtClean="0"/>
              <a:t>Event processing platforms</a:t>
            </a:r>
          </a:p>
          <a:p>
            <a:pPr lvl="1"/>
            <a:r>
              <a:rPr lang="en-US" dirty="0" smtClean="0"/>
              <a:t>TIBCO and Drools sufficient but…</a:t>
            </a:r>
          </a:p>
          <a:p>
            <a:pPr lvl="2"/>
            <a:r>
              <a:rPr lang="en-US" dirty="0" smtClean="0"/>
              <a:t>neither has knowledge or policy level tooling</a:t>
            </a:r>
          </a:p>
          <a:p>
            <a:pPr lvl="3"/>
            <a:r>
              <a:rPr lang="en-US" dirty="0" smtClean="0"/>
              <a:t>i.e., especially with regard to understanding tense &amp; aspect</a:t>
            </a:r>
          </a:p>
          <a:p>
            <a:pPr lvl="4"/>
            <a:r>
              <a:rPr lang="en-US" dirty="0" smtClean="0"/>
              <a:t>so, writing the temporal logic is by hand, for now</a:t>
            </a:r>
            <a:br>
              <a:rPr lang="en-US" dirty="0" smtClean="0"/>
            </a:br>
            <a:endParaRPr lang="en-US" dirty="0" smtClean="0"/>
          </a:p>
          <a:p>
            <a:r>
              <a:rPr lang="en-US" dirty="0" smtClean="0"/>
              <a:t>Natural language understanding (NLU) software</a:t>
            </a:r>
          </a:p>
          <a:p>
            <a:pPr lvl="1"/>
            <a:r>
              <a:rPr lang="en-US" dirty="0" smtClean="0"/>
              <a:t>excellent controlled and broad grammars</a:t>
            </a:r>
          </a:p>
          <a:p>
            <a:pPr lvl="2"/>
            <a:r>
              <a:rPr lang="en-US" dirty="0" smtClean="0"/>
              <a:t>vocabulary management by non-linguists is challenging</a:t>
            </a:r>
          </a:p>
          <a:p>
            <a:pPr lvl="1"/>
            <a:r>
              <a:rPr lang="en-US" dirty="0" smtClean="0"/>
              <a:t>produce deep parses albeit with ambiguity</a:t>
            </a:r>
          </a:p>
          <a:p>
            <a:pPr lvl="2"/>
            <a:r>
              <a:rPr lang="en-US" dirty="0" smtClean="0"/>
              <a:t>intelligent, interactive  disambiguation is challenging</a:t>
            </a:r>
          </a:p>
          <a:p>
            <a:pPr lvl="1"/>
            <a:r>
              <a:rPr lang="en-US" dirty="0" smtClean="0"/>
              <a:t>logic generation for disambiguated interpretations works</a:t>
            </a:r>
          </a:p>
        </p:txBody>
      </p:sp>
      <p:sp>
        <p:nvSpPr>
          <p:cNvPr id="4" name="Date Placeholder 3"/>
          <p:cNvSpPr>
            <a:spLocks noGrp="1"/>
          </p:cNvSpPr>
          <p:nvPr>
            <p:ph type="dt" sz="half" idx="10"/>
          </p:nvPr>
        </p:nvSpPr>
        <p:spPr/>
        <p:txBody>
          <a:bodyPr/>
          <a:lstStyle/>
          <a:p>
            <a:r>
              <a:rPr lang="en-US" smtClean="0"/>
              <a:t>2011 Rules Fest</a:t>
            </a:r>
            <a:endParaRPr lang="en-GB" dirty="0"/>
          </a:p>
        </p:txBody>
      </p:sp>
      <p:sp>
        <p:nvSpPr>
          <p:cNvPr id="5" name="Footer Placeholder 4"/>
          <p:cNvSpPr>
            <a:spLocks noGrp="1"/>
          </p:cNvSpPr>
          <p:nvPr>
            <p:ph type="ftr" sz="quarter" idx="11"/>
          </p:nvPr>
        </p:nvSpPr>
        <p:spPr/>
        <p:txBody>
          <a:bodyPr/>
          <a:lstStyle/>
          <a:p>
            <a:r>
              <a:rPr lang="en-GB" smtClean="0"/>
              <a:t>Copyright (c) 2011, Automata, Inc. (http://www.haleyai.com)</a:t>
            </a:r>
            <a:endParaRPr lang="en-GB" dirty="0"/>
          </a:p>
        </p:txBody>
      </p:sp>
      <p:sp>
        <p:nvSpPr>
          <p:cNvPr id="6" name="Slide Number Placeholder 5"/>
          <p:cNvSpPr>
            <a:spLocks noGrp="1"/>
          </p:cNvSpPr>
          <p:nvPr>
            <p:ph type="sldNum" sz="quarter" idx="12"/>
          </p:nvPr>
        </p:nvSpPr>
        <p:spPr/>
        <p:txBody>
          <a:bodyPr/>
          <a:lstStyle/>
          <a:p>
            <a:fld id="{DDAEFD3A-CF9E-436D-99FF-53F4E973AF7B}" type="slidenum">
              <a:rPr lang="en-GB" smtClean="0"/>
              <a:pPr/>
              <a:t>40</a:t>
            </a:fld>
            <a:endParaRPr lang="en-GB"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Reality Check</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NLP has done much of what is needed</a:t>
            </a:r>
          </a:p>
          <a:p>
            <a:pPr lvl="1"/>
            <a:r>
              <a:rPr lang="en-US" dirty="0" smtClean="0"/>
              <a:t>e.g., Haley Authority did much discussed here</a:t>
            </a:r>
          </a:p>
          <a:p>
            <a:pPr lvl="2"/>
            <a:r>
              <a:rPr lang="en-US" dirty="0" smtClean="0"/>
              <a:t>i.e., business analyst and paralegal vocabulary and policy management</a:t>
            </a:r>
          </a:p>
          <a:p>
            <a:pPr lvl="3"/>
            <a:r>
              <a:rPr lang="en-US" dirty="0" smtClean="0"/>
              <a:t>unfortunately, its now embedded in Siebel and owned by Oracle</a:t>
            </a:r>
          </a:p>
          <a:p>
            <a:pPr lvl="1"/>
            <a:r>
              <a:rPr lang="en-US" dirty="0" smtClean="0"/>
              <a:t>our current tooling is addressing these issues</a:t>
            </a:r>
          </a:p>
          <a:p>
            <a:pPr lvl="2"/>
            <a:r>
              <a:rPr lang="en-US" dirty="0" smtClean="0"/>
              <a:t>with much broader coverage grammar</a:t>
            </a:r>
          </a:p>
          <a:p>
            <a:pPr lvl="2"/>
            <a:r>
              <a:rPr lang="en-US" dirty="0" smtClean="0"/>
              <a:t>a large vocabulary using non-proprietary ontology (OWL) </a:t>
            </a:r>
            <a:br>
              <a:rPr lang="en-US" dirty="0" smtClean="0"/>
            </a:br>
            <a:endParaRPr lang="en-US" dirty="0" smtClean="0"/>
          </a:p>
          <a:p>
            <a:r>
              <a:rPr lang="en-US" dirty="0" smtClean="0"/>
              <a:t>Logic generation has been solved</a:t>
            </a:r>
          </a:p>
          <a:p>
            <a:pPr lvl="1"/>
            <a:r>
              <a:rPr lang="en-US" dirty="0" smtClean="0"/>
              <a:t>Authority translated to FOL with aggregation </a:t>
            </a:r>
          </a:p>
          <a:p>
            <a:pPr lvl="2"/>
            <a:r>
              <a:rPr lang="en-US" dirty="0" smtClean="0"/>
              <a:t>and generated rules for a </a:t>
            </a:r>
            <a:r>
              <a:rPr lang="en-US" dirty="0" err="1" smtClean="0"/>
              <a:t>Rete</a:t>
            </a:r>
            <a:r>
              <a:rPr lang="en-US" dirty="0" smtClean="0"/>
              <a:t>-based engine like Drools</a:t>
            </a:r>
          </a:p>
          <a:p>
            <a:pPr lvl="3"/>
            <a:r>
              <a:rPr lang="en-US" dirty="0" smtClean="0"/>
              <a:t>effectively generating OWL-RL</a:t>
            </a:r>
          </a:p>
          <a:p>
            <a:pPr lvl="2"/>
            <a:r>
              <a:rPr lang="en-US" dirty="0" smtClean="0"/>
              <a:t>Haley clients had rules which performed such temporal reasoning</a:t>
            </a:r>
          </a:p>
          <a:p>
            <a:pPr lvl="1"/>
            <a:r>
              <a:rPr lang="en-US" dirty="0" smtClean="0"/>
              <a:t>now targeting OWL/RIF with OWL-RL to Drools</a:t>
            </a:r>
          </a:p>
          <a:p>
            <a:pPr lvl="1"/>
            <a:r>
              <a:rPr lang="en-US" dirty="0" smtClean="0"/>
              <a:t>generating SBVR is also straightforward</a:t>
            </a:r>
          </a:p>
          <a:p>
            <a:pPr lvl="1"/>
            <a:endParaRPr lang="en-US" dirty="0" smtClean="0"/>
          </a:p>
          <a:p>
            <a:r>
              <a:rPr lang="en-US" dirty="0" smtClean="0"/>
              <a:t>Others are working “nearby” (e.g., on SBVR English &amp; Date-Time)</a:t>
            </a:r>
          </a:p>
        </p:txBody>
      </p:sp>
      <p:sp>
        <p:nvSpPr>
          <p:cNvPr id="4" name="Date Placeholder 3"/>
          <p:cNvSpPr>
            <a:spLocks noGrp="1"/>
          </p:cNvSpPr>
          <p:nvPr>
            <p:ph type="dt" sz="half" idx="10"/>
          </p:nvPr>
        </p:nvSpPr>
        <p:spPr/>
        <p:txBody>
          <a:bodyPr/>
          <a:lstStyle/>
          <a:p>
            <a:pPr>
              <a:defRPr/>
            </a:pPr>
            <a:r>
              <a:rPr lang="en-US" smtClean="0"/>
              <a:t>2011 Rules Fest</a:t>
            </a:r>
            <a:endParaRPr lang="en-GB" dirty="0"/>
          </a:p>
        </p:txBody>
      </p:sp>
      <p:sp>
        <p:nvSpPr>
          <p:cNvPr id="5" name="Footer Placeholder 4"/>
          <p:cNvSpPr>
            <a:spLocks noGrp="1"/>
          </p:cNvSpPr>
          <p:nvPr>
            <p:ph type="ftr" sz="quarter" idx="11"/>
          </p:nvPr>
        </p:nvSpPr>
        <p:spPr/>
        <p:txBody>
          <a:bodyPr/>
          <a:lstStyle/>
          <a:p>
            <a:pPr>
              <a:defRPr/>
            </a:pPr>
            <a:r>
              <a:rPr lang="en-GB" smtClean="0"/>
              <a:t>Copyright (c) 2011, Automata, Inc. (http://www.haleyai.com)</a:t>
            </a:r>
            <a:endParaRPr lang="en-GB" dirty="0"/>
          </a:p>
        </p:txBody>
      </p:sp>
      <p:sp>
        <p:nvSpPr>
          <p:cNvPr id="6" name="Slide Number Placeholder 5"/>
          <p:cNvSpPr>
            <a:spLocks noGrp="1"/>
          </p:cNvSpPr>
          <p:nvPr>
            <p:ph type="sldNum" sz="quarter" idx="12"/>
          </p:nvPr>
        </p:nvSpPr>
        <p:spPr/>
        <p:txBody>
          <a:bodyPr/>
          <a:lstStyle/>
          <a:p>
            <a:pPr>
              <a:defRPr/>
            </a:pPr>
            <a:fld id="{DDAEFD3A-CF9E-436D-99FF-53F4E973AF7B}" type="slidenum">
              <a:rPr lang="en-GB" smtClean="0"/>
              <a:pPr>
                <a:defRPr/>
              </a:pPr>
              <a:t>41</a:t>
            </a:fld>
            <a:endParaRPr lang="en-GB"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Event Ontology</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Much of event modeling is domain independent</a:t>
            </a:r>
          </a:p>
          <a:p>
            <a:pPr lvl="1"/>
            <a:r>
              <a:rPr lang="en-US" dirty="0" smtClean="0"/>
              <a:t>using a domain-independent core facilities knowledge reuse</a:t>
            </a:r>
          </a:p>
          <a:p>
            <a:pPr lvl="1"/>
            <a:r>
              <a:rPr lang="en-US" dirty="0" smtClean="0"/>
              <a:t>the semantics can be tricky, so why re-invent the wheel?</a:t>
            </a:r>
            <a:br>
              <a:rPr lang="en-US" dirty="0" smtClean="0"/>
            </a:br>
            <a:endParaRPr lang="en-US" dirty="0" smtClean="0"/>
          </a:p>
          <a:p>
            <a:r>
              <a:rPr lang="en-US" dirty="0" smtClean="0"/>
              <a:t>Some ontologies and 1</a:t>
            </a:r>
            <a:r>
              <a:rPr lang="en-US" baseline="30000" dirty="0" smtClean="0"/>
              <a:t>st</a:t>
            </a:r>
            <a:r>
              <a:rPr lang="en-US" dirty="0" smtClean="0"/>
              <a:t> order theories exist</a:t>
            </a:r>
          </a:p>
          <a:p>
            <a:pPr lvl="1"/>
            <a:r>
              <a:rPr lang="en-US" dirty="0" smtClean="0"/>
              <a:t>Basic Formal Ontology, DOLCE, Cyc</a:t>
            </a:r>
          </a:p>
          <a:p>
            <a:pPr lvl="1"/>
            <a:r>
              <a:rPr lang="en-US" dirty="0" smtClean="0"/>
              <a:t>NIST Process Specification Language (PSL)</a:t>
            </a:r>
          </a:p>
          <a:p>
            <a:pPr lvl="1"/>
            <a:endParaRPr lang="en-US" dirty="0" smtClean="0"/>
          </a:p>
          <a:p>
            <a:r>
              <a:rPr lang="en-US" dirty="0" err="1" smtClean="0"/>
              <a:t>OpenCyc</a:t>
            </a:r>
            <a:r>
              <a:rPr lang="en-US" dirty="0" smtClean="0"/>
              <a:t> is a good background reference</a:t>
            </a:r>
          </a:p>
          <a:p>
            <a:pPr lvl="1"/>
            <a:r>
              <a:rPr lang="en-US" dirty="0" smtClean="0"/>
              <a:t>good depth </a:t>
            </a:r>
            <a:r>
              <a:rPr lang="en-US" dirty="0" err="1" smtClean="0"/>
              <a:t>wrt</a:t>
            </a:r>
            <a:r>
              <a:rPr lang="en-US" dirty="0" smtClean="0"/>
              <a:t> temporal, situations, and roles</a:t>
            </a:r>
            <a:br>
              <a:rPr lang="en-US" dirty="0" smtClean="0"/>
            </a:br>
            <a:endParaRPr lang="en-US" dirty="0" smtClean="0"/>
          </a:p>
          <a:p>
            <a:r>
              <a:rPr lang="en-US" dirty="0" smtClean="0"/>
              <a:t>Linguistic aspects are well understood</a:t>
            </a:r>
          </a:p>
          <a:p>
            <a:pPr lvl="1"/>
            <a:r>
              <a:rPr lang="en-US" dirty="0" smtClean="0"/>
              <a:t>e.g., tense, aspect, telicity</a:t>
            </a:r>
          </a:p>
          <a:p>
            <a:pPr lvl="1"/>
            <a:r>
              <a:rPr lang="en-US" dirty="0" smtClean="0"/>
              <a:t>neo-Davidson models of events</a:t>
            </a:r>
          </a:p>
          <a:p>
            <a:pPr lvl="1"/>
            <a:r>
              <a:rPr lang="en-US" dirty="0" smtClean="0"/>
              <a:t>thematic roles (and proto-roles)</a:t>
            </a:r>
            <a:endParaRPr lang="en-US" dirty="0"/>
          </a:p>
        </p:txBody>
      </p:sp>
      <p:sp>
        <p:nvSpPr>
          <p:cNvPr id="4" name="Date Placeholder 3"/>
          <p:cNvSpPr>
            <a:spLocks noGrp="1"/>
          </p:cNvSpPr>
          <p:nvPr>
            <p:ph type="dt" sz="half" idx="10"/>
          </p:nvPr>
        </p:nvSpPr>
        <p:spPr/>
        <p:txBody>
          <a:bodyPr/>
          <a:lstStyle/>
          <a:p>
            <a:pPr>
              <a:defRPr/>
            </a:pPr>
            <a:r>
              <a:rPr lang="en-US" smtClean="0"/>
              <a:t>2011 Rules Fest</a:t>
            </a:r>
            <a:endParaRPr lang="en-GB" dirty="0"/>
          </a:p>
        </p:txBody>
      </p:sp>
      <p:sp>
        <p:nvSpPr>
          <p:cNvPr id="5" name="Footer Placeholder 4"/>
          <p:cNvSpPr>
            <a:spLocks noGrp="1"/>
          </p:cNvSpPr>
          <p:nvPr>
            <p:ph type="ftr" sz="quarter" idx="11"/>
          </p:nvPr>
        </p:nvSpPr>
        <p:spPr/>
        <p:txBody>
          <a:bodyPr/>
          <a:lstStyle/>
          <a:p>
            <a:pPr>
              <a:defRPr/>
            </a:pPr>
            <a:r>
              <a:rPr lang="en-GB" smtClean="0"/>
              <a:t>Copyright (c) 2011, Automata, Inc. (http://www.haleyai.com)</a:t>
            </a:r>
            <a:endParaRPr lang="en-GB" dirty="0"/>
          </a:p>
        </p:txBody>
      </p:sp>
      <p:sp>
        <p:nvSpPr>
          <p:cNvPr id="6" name="Slide Number Placeholder 5"/>
          <p:cNvSpPr>
            <a:spLocks noGrp="1"/>
          </p:cNvSpPr>
          <p:nvPr>
            <p:ph type="sldNum" sz="quarter" idx="12"/>
          </p:nvPr>
        </p:nvSpPr>
        <p:spPr/>
        <p:txBody>
          <a:bodyPr/>
          <a:lstStyle/>
          <a:p>
            <a:pPr>
              <a:defRPr/>
            </a:pPr>
            <a:fld id="{DDAEFD3A-CF9E-436D-99FF-53F4E973AF7B}" type="slidenum">
              <a:rPr lang="en-GB" smtClean="0"/>
              <a:pPr>
                <a:defRPr/>
              </a:pPr>
              <a:t>42</a:t>
            </a:fld>
            <a:endParaRPr lang="en-GB"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idx="1"/>
          </p:nvPr>
        </p:nvSpPr>
        <p:spPr/>
        <p:txBody>
          <a:bodyPr/>
          <a:lstStyle/>
          <a:p>
            <a:pPr algn="ctr"/>
            <a:r>
              <a:rPr lang="en-US" sz="4400" dirty="0" smtClean="0">
                <a:solidFill>
                  <a:schemeClr val="tx1"/>
                </a:solidFill>
              </a:rPr>
              <a:t>Appendix</a:t>
            </a:r>
            <a:endParaRPr lang="en-US" sz="4400" dirty="0">
              <a:solidFill>
                <a:schemeClr val="tx1"/>
              </a:solidFill>
            </a:endParaRPr>
          </a:p>
        </p:txBody>
      </p:sp>
      <p:sp>
        <p:nvSpPr>
          <p:cNvPr id="4" name="Date Placeholder 3"/>
          <p:cNvSpPr>
            <a:spLocks noGrp="1"/>
          </p:cNvSpPr>
          <p:nvPr>
            <p:ph type="dt" sz="half" idx="10"/>
          </p:nvPr>
        </p:nvSpPr>
        <p:spPr/>
        <p:txBody>
          <a:bodyPr/>
          <a:lstStyle/>
          <a:p>
            <a:pPr>
              <a:defRPr/>
            </a:pPr>
            <a:r>
              <a:rPr lang="en-US" smtClean="0"/>
              <a:t>2011 Rules Fest</a:t>
            </a:r>
            <a:endParaRPr lang="en-GB" dirty="0"/>
          </a:p>
        </p:txBody>
      </p:sp>
      <p:sp>
        <p:nvSpPr>
          <p:cNvPr id="5" name="Footer Placeholder 4"/>
          <p:cNvSpPr>
            <a:spLocks noGrp="1"/>
          </p:cNvSpPr>
          <p:nvPr>
            <p:ph type="ftr" sz="quarter" idx="11"/>
          </p:nvPr>
        </p:nvSpPr>
        <p:spPr/>
        <p:txBody>
          <a:bodyPr/>
          <a:lstStyle/>
          <a:p>
            <a:pPr>
              <a:defRPr/>
            </a:pPr>
            <a:r>
              <a:rPr lang="en-GB" smtClean="0"/>
              <a:t>Copyright (c) 2011, Automata, Inc. (http://www.haleyai.com)</a:t>
            </a:r>
            <a:endParaRPr lang="en-GB" dirty="0"/>
          </a:p>
        </p:txBody>
      </p:sp>
      <p:sp>
        <p:nvSpPr>
          <p:cNvPr id="6" name="Slide Number Placeholder 5"/>
          <p:cNvSpPr>
            <a:spLocks noGrp="1"/>
          </p:cNvSpPr>
          <p:nvPr>
            <p:ph type="sldNum" sz="quarter" idx="12"/>
          </p:nvPr>
        </p:nvSpPr>
        <p:spPr/>
        <p:txBody>
          <a:bodyPr/>
          <a:lstStyle/>
          <a:p>
            <a:pPr>
              <a:defRPr/>
            </a:pPr>
            <a:fld id="{DDAEFD3A-CF9E-436D-99FF-53F4E973AF7B}" type="slidenum">
              <a:rPr lang="en-GB" smtClean="0"/>
              <a:pPr>
                <a:defRPr/>
              </a:pPr>
              <a:t>43</a:t>
            </a:fld>
            <a:endParaRPr lang="en-GB"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algn="ctr"/>
            <a:r>
              <a:rPr lang="en-US" dirty="0" smtClean="0"/>
              <a:t>BRF 2008</a:t>
            </a:r>
          </a:p>
        </p:txBody>
      </p:sp>
      <p:sp>
        <p:nvSpPr>
          <p:cNvPr id="3" name="Content Placeholder 2"/>
          <p:cNvSpPr>
            <a:spLocks noGrp="1"/>
          </p:cNvSpPr>
          <p:nvPr>
            <p:ph idx="1"/>
          </p:nvPr>
        </p:nvSpPr>
        <p:spPr/>
        <p:txBody>
          <a:bodyPr>
            <a:normAutofit/>
          </a:bodyPr>
          <a:lstStyle/>
          <a:p>
            <a:pPr>
              <a:lnSpc>
                <a:spcPct val="80000"/>
              </a:lnSpc>
            </a:pPr>
            <a:r>
              <a:rPr lang="en-US" sz="2500" dirty="0" smtClean="0"/>
              <a:t>Until BRMS understand rules that refer to activities and events occurring within business processes, business rules application will remain largely confined to [point] decisions. </a:t>
            </a:r>
            <a:br>
              <a:rPr lang="en-US" sz="2500" dirty="0" smtClean="0"/>
            </a:br>
            <a:endParaRPr lang="en-US" sz="2500" dirty="0" smtClean="0"/>
          </a:p>
          <a:p>
            <a:pPr>
              <a:lnSpc>
                <a:spcPct val="80000"/>
              </a:lnSpc>
            </a:pPr>
            <a:r>
              <a:rPr lang="en-US" sz="2500" dirty="0" smtClean="0"/>
              <a:t>By incorporating an adequate ontology of process, state, events and action, however, the knowledge management capabilities [of] BRMS will broaden to encompass much of BPM and complex event processing (CEP). </a:t>
            </a:r>
            <a:br>
              <a:rPr lang="en-US" sz="2500" dirty="0" smtClean="0"/>
            </a:br>
            <a:endParaRPr lang="en-US" sz="2500" dirty="0" smtClean="0"/>
          </a:p>
          <a:p>
            <a:pPr>
              <a:lnSpc>
                <a:spcPct val="80000"/>
              </a:lnSpc>
            </a:pPr>
            <a:r>
              <a:rPr lang="en-US" sz="2400" dirty="0" smtClean="0"/>
              <a:t>The lack of ontology for events, processes, states, actions, and other concepts that relate to change over time limits rules or logic that govern processes or react to events to implementations rather than declarative knowledge.</a:t>
            </a:r>
            <a:endParaRPr lang="en-US" sz="2500" dirty="0" smtClean="0"/>
          </a:p>
        </p:txBody>
      </p:sp>
      <p:sp>
        <p:nvSpPr>
          <p:cNvPr id="5124" name="Footer Placeholder 3"/>
          <p:cNvSpPr>
            <a:spLocks noGrp="1"/>
          </p:cNvSpPr>
          <p:nvPr>
            <p:ph type="ftr" sz="quarter" idx="11"/>
          </p:nvPr>
        </p:nvSpPr>
        <p:spPr>
          <a:noFill/>
        </p:spPr>
        <p:txBody>
          <a:bodyPr/>
          <a:lstStyle/>
          <a:p>
            <a:r>
              <a:rPr lang="en-US" smtClean="0"/>
              <a:t>Copyright © 2008, Automata, Inc.</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Anecdotes</a:t>
            </a:r>
            <a:endParaRPr lang="en-US" dirty="0"/>
          </a:p>
        </p:txBody>
      </p:sp>
      <p:sp>
        <p:nvSpPr>
          <p:cNvPr id="3" name="Content Placeholder 2"/>
          <p:cNvSpPr>
            <a:spLocks noGrp="1"/>
          </p:cNvSpPr>
          <p:nvPr>
            <p:ph idx="1"/>
          </p:nvPr>
        </p:nvSpPr>
        <p:spPr/>
        <p:txBody>
          <a:bodyPr>
            <a:normAutofit lnSpcReduction="10000"/>
          </a:bodyPr>
          <a:lstStyle/>
          <a:p>
            <a:r>
              <a:rPr lang="en-US" dirty="0" smtClean="0"/>
              <a:t>Recent conference presentations and common sense suggest:</a:t>
            </a:r>
          </a:p>
          <a:p>
            <a:pPr lvl="1"/>
            <a:r>
              <a:rPr lang="en-US" dirty="0" smtClean="0"/>
              <a:t>decomposing process diagrams where events intervene between tasks makes diagrams smaller</a:t>
            </a:r>
          </a:p>
          <a:p>
            <a:pPr lvl="1"/>
            <a:r>
              <a:rPr lang="en-US" dirty="0" smtClean="0"/>
              <a:t>resulting event-handling processes are smaller</a:t>
            </a:r>
            <a:br>
              <a:rPr lang="en-US" dirty="0" smtClean="0"/>
            </a:br>
            <a:endParaRPr lang="en-US" dirty="0" smtClean="0"/>
          </a:p>
          <a:p>
            <a:r>
              <a:rPr lang="en-US" dirty="0" smtClean="0"/>
              <a:t>That is, by focusing on events:</a:t>
            </a:r>
          </a:p>
          <a:p>
            <a:pPr lvl="1"/>
            <a:r>
              <a:rPr lang="en-US" dirty="0" smtClean="0"/>
              <a:t>the number of diagrams goes up</a:t>
            </a:r>
          </a:p>
          <a:p>
            <a:pPr lvl="1"/>
            <a:r>
              <a:rPr lang="en-US" dirty="0" smtClean="0"/>
              <a:t>but diagram complexity goes down</a:t>
            </a:r>
            <a:endParaRPr lang="en-US" dirty="0"/>
          </a:p>
        </p:txBody>
      </p:sp>
      <p:sp>
        <p:nvSpPr>
          <p:cNvPr id="4" name="Date Placeholder 3"/>
          <p:cNvSpPr>
            <a:spLocks noGrp="1"/>
          </p:cNvSpPr>
          <p:nvPr>
            <p:ph type="dt" sz="half" idx="10"/>
          </p:nvPr>
        </p:nvSpPr>
        <p:spPr/>
        <p:txBody>
          <a:bodyPr/>
          <a:lstStyle/>
          <a:p>
            <a:pPr>
              <a:defRPr/>
            </a:pPr>
            <a:r>
              <a:rPr lang="en-US" smtClean="0"/>
              <a:t>2011 Rules Fest</a:t>
            </a:r>
            <a:endParaRPr lang="en-GB" dirty="0"/>
          </a:p>
        </p:txBody>
      </p:sp>
      <p:sp>
        <p:nvSpPr>
          <p:cNvPr id="5" name="Footer Placeholder 4"/>
          <p:cNvSpPr>
            <a:spLocks noGrp="1"/>
          </p:cNvSpPr>
          <p:nvPr>
            <p:ph type="ftr" sz="quarter" idx="11"/>
          </p:nvPr>
        </p:nvSpPr>
        <p:spPr/>
        <p:txBody>
          <a:bodyPr/>
          <a:lstStyle/>
          <a:p>
            <a:pPr>
              <a:defRPr/>
            </a:pPr>
            <a:r>
              <a:rPr lang="en-GB" smtClean="0"/>
              <a:t>Copyright (c) 2011, Automata, Inc. (http://www.haleyai.com)</a:t>
            </a:r>
            <a:endParaRPr lang="en-GB" dirty="0"/>
          </a:p>
        </p:txBody>
      </p:sp>
      <p:sp>
        <p:nvSpPr>
          <p:cNvPr id="6" name="Slide Number Placeholder 5"/>
          <p:cNvSpPr>
            <a:spLocks noGrp="1"/>
          </p:cNvSpPr>
          <p:nvPr>
            <p:ph type="sldNum" sz="quarter" idx="12"/>
          </p:nvPr>
        </p:nvSpPr>
        <p:spPr/>
        <p:txBody>
          <a:bodyPr/>
          <a:lstStyle/>
          <a:p>
            <a:pPr>
              <a:defRPr/>
            </a:pPr>
            <a:fld id="{DDAEFD3A-CF9E-436D-99FF-53F4E973AF7B}" type="slidenum">
              <a:rPr lang="en-GB" smtClean="0"/>
              <a:pPr>
                <a:defRPr/>
              </a:pPr>
              <a:t>5</a:t>
            </a:fld>
            <a:endParaRPr lang="en-GB"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Situations: things that occur in time</a:t>
            </a:r>
            <a:br>
              <a:rPr lang="en-US" dirty="0" smtClean="0"/>
            </a:br>
            <a:endParaRPr lang="en-US" dirty="0" smtClean="0"/>
          </a:p>
          <a:p>
            <a:pPr lvl="1"/>
            <a:r>
              <a:rPr lang="en-US" dirty="0" smtClean="0"/>
              <a:t>states: transient truths that hold for a time</a:t>
            </a:r>
          </a:p>
          <a:p>
            <a:pPr lvl="2"/>
            <a:r>
              <a:rPr lang="en-US" dirty="0" smtClean="0"/>
              <a:t>e.g., residing at an address, being single or alive</a:t>
            </a:r>
            <a:br>
              <a:rPr lang="en-US" dirty="0" smtClean="0"/>
            </a:br>
            <a:endParaRPr lang="en-US" dirty="0" smtClean="0"/>
          </a:p>
          <a:p>
            <a:pPr lvl="1"/>
            <a:r>
              <a:rPr lang="en-US" dirty="0" smtClean="0"/>
              <a:t>events: things that happen at some time</a:t>
            </a:r>
          </a:p>
          <a:p>
            <a:pPr lvl="2"/>
            <a:r>
              <a:rPr lang="en-US" dirty="0" smtClean="0"/>
              <a:t>i.e., viewed punctually even if not instantaneously</a:t>
            </a:r>
            <a:br>
              <a:rPr lang="en-US" dirty="0" smtClean="0"/>
            </a:br>
            <a:endParaRPr lang="en-US" dirty="0" smtClean="0"/>
          </a:p>
          <a:p>
            <a:pPr lvl="1"/>
            <a:r>
              <a:rPr lang="en-US" dirty="0" smtClean="0"/>
              <a:t>processes: things that happen over some time</a:t>
            </a:r>
          </a:p>
          <a:p>
            <a:pPr lvl="2"/>
            <a:r>
              <a:rPr lang="en-US" dirty="0" smtClean="0"/>
              <a:t>i.e., viewed continuously over some duration</a:t>
            </a:r>
          </a:p>
          <a:p>
            <a:pPr lvl="2"/>
            <a:r>
              <a:rPr lang="en-US" dirty="0" smtClean="0"/>
              <a:t>typically involving multiple events or sub-processes</a:t>
            </a:r>
          </a:p>
          <a:p>
            <a:pPr lvl="3"/>
            <a:r>
              <a:rPr lang="en-US" dirty="0" smtClean="0"/>
              <a:t>whether or not such constituents are modeled</a:t>
            </a:r>
          </a:p>
          <a:p>
            <a:pPr lvl="2"/>
            <a:endParaRPr lang="en-US" dirty="0" smtClean="0"/>
          </a:p>
        </p:txBody>
      </p:sp>
      <p:sp>
        <p:nvSpPr>
          <p:cNvPr id="4" name="Date Placeholder 3"/>
          <p:cNvSpPr>
            <a:spLocks noGrp="1"/>
          </p:cNvSpPr>
          <p:nvPr>
            <p:ph type="dt" sz="half" idx="10"/>
          </p:nvPr>
        </p:nvSpPr>
        <p:spPr/>
        <p:txBody>
          <a:bodyPr/>
          <a:lstStyle/>
          <a:p>
            <a:pPr>
              <a:defRPr/>
            </a:pPr>
            <a:r>
              <a:rPr lang="en-US" smtClean="0"/>
              <a:t>2011 Rules Fest</a:t>
            </a:r>
            <a:endParaRPr lang="en-GB" dirty="0"/>
          </a:p>
        </p:txBody>
      </p:sp>
      <p:sp>
        <p:nvSpPr>
          <p:cNvPr id="5" name="Footer Placeholder 4"/>
          <p:cNvSpPr>
            <a:spLocks noGrp="1"/>
          </p:cNvSpPr>
          <p:nvPr>
            <p:ph type="ftr" sz="quarter" idx="11"/>
          </p:nvPr>
        </p:nvSpPr>
        <p:spPr/>
        <p:txBody>
          <a:bodyPr/>
          <a:lstStyle/>
          <a:p>
            <a:pPr>
              <a:defRPr/>
            </a:pPr>
            <a:r>
              <a:rPr lang="en-GB" smtClean="0"/>
              <a:t>Copyright (c) 2011, Automata, Inc. (http://www.haleyai.com)</a:t>
            </a:r>
            <a:endParaRPr lang="en-GB" dirty="0"/>
          </a:p>
        </p:txBody>
      </p:sp>
      <p:sp>
        <p:nvSpPr>
          <p:cNvPr id="6" name="Slide Number Placeholder 5"/>
          <p:cNvSpPr>
            <a:spLocks noGrp="1"/>
          </p:cNvSpPr>
          <p:nvPr>
            <p:ph type="sldNum" sz="quarter" idx="12"/>
          </p:nvPr>
        </p:nvSpPr>
        <p:spPr/>
        <p:txBody>
          <a:bodyPr/>
          <a:lstStyle/>
          <a:p>
            <a:pPr>
              <a:defRPr/>
            </a:pPr>
            <a:fld id="{DDAEFD3A-CF9E-436D-99FF-53F4E973AF7B}" type="slidenum">
              <a:rPr lang="en-GB" smtClean="0"/>
              <a:pPr>
                <a:defRPr/>
              </a:pPr>
              <a:t>6</a:t>
            </a:fld>
            <a:endParaRPr lang="en-GB"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Events and Processes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An occurrence of a process</a:t>
            </a:r>
          </a:p>
          <a:p>
            <a:pPr lvl="1"/>
            <a:r>
              <a:rPr lang="en-US" dirty="0" smtClean="0"/>
              <a:t>may be viewed discretely or punctually and is,</a:t>
            </a:r>
          </a:p>
          <a:p>
            <a:pPr lvl="1"/>
            <a:r>
              <a:rPr lang="en-US" dirty="0" smtClean="0"/>
              <a:t>therefore, an occurrence of an event</a:t>
            </a:r>
            <a:br>
              <a:rPr lang="en-US" dirty="0" smtClean="0"/>
            </a:br>
            <a:endParaRPr lang="en-US" dirty="0" smtClean="0"/>
          </a:p>
          <a:p>
            <a:r>
              <a:rPr lang="en-US" dirty="0" smtClean="0"/>
              <a:t>Consequently, processes </a:t>
            </a:r>
            <a:r>
              <a:rPr lang="en-US" u="sng" dirty="0" smtClean="0"/>
              <a:t>are</a:t>
            </a:r>
            <a:r>
              <a:rPr lang="en-US" dirty="0" smtClean="0"/>
              <a:t> events</a:t>
            </a:r>
          </a:p>
          <a:p>
            <a:pPr lvl="1"/>
            <a:r>
              <a:rPr lang="en-US" dirty="0" smtClean="0"/>
              <a:t>but not vice-versa</a:t>
            </a:r>
          </a:p>
          <a:p>
            <a:pPr lvl="2"/>
            <a:r>
              <a:rPr lang="en-US" dirty="0" smtClean="0"/>
              <a:t>Processes take time.</a:t>
            </a:r>
          </a:p>
          <a:p>
            <a:pPr lvl="2"/>
            <a:r>
              <a:rPr lang="en-US" dirty="0" smtClean="0"/>
              <a:t>Events may be instantaneous.</a:t>
            </a:r>
          </a:p>
          <a:p>
            <a:pPr lvl="3"/>
            <a:r>
              <a:rPr lang="en-US" dirty="0" smtClean="0"/>
              <a:t>e.g., beginnings and endings (e.g., of days)</a:t>
            </a:r>
          </a:p>
          <a:p>
            <a:pPr lvl="2"/>
            <a:r>
              <a:rPr lang="en-US" dirty="0" smtClean="0"/>
              <a:t>Some events cannot be viewed continuously.</a:t>
            </a:r>
          </a:p>
          <a:p>
            <a:pPr lvl="3"/>
            <a:r>
              <a:rPr lang="en-US" dirty="0" smtClean="0"/>
              <a:t>i.e., so-called “achievements” (e.g., deciding vs. thinking)</a:t>
            </a:r>
          </a:p>
        </p:txBody>
      </p:sp>
      <p:sp>
        <p:nvSpPr>
          <p:cNvPr id="4" name="Date Placeholder 3"/>
          <p:cNvSpPr>
            <a:spLocks noGrp="1"/>
          </p:cNvSpPr>
          <p:nvPr>
            <p:ph type="dt" sz="half" idx="10"/>
          </p:nvPr>
        </p:nvSpPr>
        <p:spPr/>
        <p:txBody>
          <a:bodyPr/>
          <a:lstStyle/>
          <a:p>
            <a:pPr>
              <a:defRPr/>
            </a:pPr>
            <a:r>
              <a:rPr lang="en-US" smtClean="0"/>
              <a:t>2011 Rules Fest</a:t>
            </a:r>
            <a:endParaRPr lang="en-GB" dirty="0"/>
          </a:p>
        </p:txBody>
      </p:sp>
      <p:sp>
        <p:nvSpPr>
          <p:cNvPr id="5" name="Footer Placeholder 4"/>
          <p:cNvSpPr>
            <a:spLocks noGrp="1"/>
          </p:cNvSpPr>
          <p:nvPr>
            <p:ph type="ftr" sz="quarter" idx="11"/>
          </p:nvPr>
        </p:nvSpPr>
        <p:spPr/>
        <p:txBody>
          <a:bodyPr/>
          <a:lstStyle/>
          <a:p>
            <a:pPr>
              <a:defRPr/>
            </a:pPr>
            <a:r>
              <a:rPr lang="en-GB" smtClean="0"/>
              <a:t>Copyright (c) 2011, Automata, Inc. (http://www.haleyai.com)</a:t>
            </a:r>
            <a:endParaRPr lang="en-GB" dirty="0"/>
          </a:p>
        </p:txBody>
      </p:sp>
      <p:sp>
        <p:nvSpPr>
          <p:cNvPr id="6" name="Slide Number Placeholder 5"/>
          <p:cNvSpPr>
            <a:spLocks noGrp="1"/>
          </p:cNvSpPr>
          <p:nvPr>
            <p:ph type="sldNum" sz="quarter" idx="12"/>
          </p:nvPr>
        </p:nvSpPr>
        <p:spPr/>
        <p:txBody>
          <a:bodyPr/>
          <a:lstStyle/>
          <a:p>
            <a:pPr>
              <a:defRPr/>
            </a:pPr>
            <a:fld id="{DDAEFD3A-CF9E-436D-99FF-53F4E973AF7B}" type="slidenum">
              <a:rPr lang="en-GB" smtClean="0"/>
              <a:pPr>
                <a:defRPr/>
              </a:pPr>
              <a:t>7</a:t>
            </a:fld>
            <a:endParaRPr lang="en-GB"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Events Happen</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when something is </a:t>
            </a:r>
            <a:r>
              <a:rPr lang="en-US" u="sng" dirty="0" smtClean="0"/>
              <a:t>done</a:t>
            </a:r>
          </a:p>
          <a:p>
            <a:pPr lvl="1"/>
            <a:r>
              <a:rPr lang="en-US" dirty="0" smtClean="0"/>
              <a:t>when staff start and finish or otherwise do tasks</a:t>
            </a:r>
          </a:p>
          <a:p>
            <a:pPr lvl="1"/>
            <a:r>
              <a:rPr lang="en-US" dirty="0" smtClean="0"/>
              <a:t>when existing or prospective clients do things</a:t>
            </a:r>
          </a:p>
          <a:p>
            <a:pPr lvl="1"/>
            <a:r>
              <a:rPr lang="en-US" dirty="0" smtClean="0"/>
              <a:t>when partners, regulators, … do things</a:t>
            </a:r>
            <a:br>
              <a:rPr lang="en-US" dirty="0" smtClean="0"/>
            </a:br>
            <a:endParaRPr lang="en-US" dirty="0" smtClean="0"/>
          </a:p>
          <a:p>
            <a:r>
              <a:rPr lang="en-US" dirty="0" smtClean="0"/>
              <a:t>when things </a:t>
            </a:r>
            <a:r>
              <a:rPr lang="en-US" u="sng" dirty="0" smtClean="0"/>
              <a:t>happen</a:t>
            </a:r>
            <a:r>
              <a:rPr lang="en-US" dirty="0" smtClean="0"/>
              <a:t> “in the enterprise”</a:t>
            </a:r>
          </a:p>
          <a:p>
            <a:pPr lvl="1"/>
            <a:r>
              <a:rPr lang="en-US" dirty="0" smtClean="0"/>
              <a:t>business activity monitoring (BAM)</a:t>
            </a:r>
          </a:p>
          <a:p>
            <a:pPr lvl="2"/>
            <a:r>
              <a:rPr lang="en-US" dirty="0" smtClean="0"/>
              <a:t>including logistics, warehousing, production, …</a:t>
            </a:r>
          </a:p>
          <a:p>
            <a:pPr lvl="2"/>
            <a:r>
              <a:rPr lang="en-US" dirty="0" smtClean="0"/>
              <a:t>including enterprise performance management (EPM)</a:t>
            </a:r>
          </a:p>
          <a:p>
            <a:pPr lvl="3"/>
            <a:r>
              <a:rPr lang="en-US" dirty="0" smtClean="0"/>
              <a:t>possibly changing business logic which may result in events</a:t>
            </a:r>
          </a:p>
          <a:p>
            <a:pPr lvl="3"/>
            <a:endParaRPr lang="en-US" dirty="0" smtClean="0"/>
          </a:p>
          <a:p>
            <a:r>
              <a:rPr lang="en-US" dirty="0" smtClean="0"/>
              <a:t>when things “just happen” (without any </a:t>
            </a:r>
            <a:r>
              <a:rPr lang="en-US" u="sng" dirty="0" smtClean="0"/>
              <a:t>doing</a:t>
            </a:r>
            <a:r>
              <a:rPr lang="en-US" dirty="0" smtClean="0"/>
              <a:t>)</a:t>
            </a:r>
          </a:p>
          <a:p>
            <a:pPr lvl="1"/>
            <a:r>
              <a:rPr lang="en-US" dirty="0" smtClean="0"/>
              <a:t>e.g., when molecules react or lightning strikes</a:t>
            </a:r>
            <a:br>
              <a:rPr lang="en-US" dirty="0" smtClean="0"/>
            </a:br>
            <a:endParaRPr lang="en-US" dirty="0" smtClean="0"/>
          </a:p>
        </p:txBody>
      </p:sp>
      <p:sp>
        <p:nvSpPr>
          <p:cNvPr id="4" name="Date Placeholder 3"/>
          <p:cNvSpPr>
            <a:spLocks noGrp="1"/>
          </p:cNvSpPr>
          <p:nvPr>
            <p:ph type="dt" sz="half" idx="10"/>
          </p:nvPr>
        </p:nvSpPr>
        <p:spPr/>
        <p:txBody>
          <a:bodyPr/>
          <a:lstStyle/>
          <a:p>
            <a:pPr>
              <a:defRPr/>
            </a:pPr>
            <a:r>
              <a:rPr lang="en-US" smtClean="0"/>
              <a:t>2011 Rules Fest</a:t>
            </a:r>
            <a:endParaRPr lang="en-GB" dirty="0"/>
          </a:p>
        </p:txBody>
      </p:sp>
      <p:sp>
        <p:nvSpPr>
          <p:cNvPr id="5" name="Footer Placeholder 4"/>
          <p:cNvSpPr>
            <a:spLocks noGrp="1"/>
          </p:cNvSpPr>
          <p:nvPr>
            <p:ph type="ftr" sz="quarter" idx="11"/>
          </p:nvPr>
        </p:nvSpPr>
        <p:spPr/>
        <p:txBody>
          <a:bodyPr/>
          <a:lstStyle/>
          <a:p>
            <a:pPr>
              <a:defRPr/>
            </a:pPr>
            <a:r>
              <a:rPr lang="en-GB" smtClean="0"/>
              <a:t>Copyright (c) 2011, Automata, Inc. (http://www.haleyai.com)</a:t>
            </a:r>
            <a:endParaRPr lang="en-GB" dirty="0"/>
          </a:p>
        </p:txBody>
      </p:sp>
      <p:sp>
        <p:nvSpPr>
          <p:cNvPr id="6" name="Slide Number Placeholder 5"/>
          <p:cNvSpPr>
            <a:spLocks noGrp="1"/>
          </p:cNvSpPr>
          <p:nvPr>
            <p:ph type="sldNum" sz="quarter" idx="12"/>
          </p:nvPr>
        </p:nvSpPr>
        <p:spPr/>
        <p:txBody>
          <a:bodyPr/>
          <a:lstStyle/>
          <a:p>
            <a:pPr>
              <a:defRPr/>
            </a:pPr>
            <a:fld id="{DDAEFD3A-CF9E-436D-99FF-53F4E973AF7B}" type="slidenum">
              <a:rPr lang="en-GB" smtClean="0"/>
              <a:pPr>
                <a:defRPr/>
              </a:pPr>
              <a:t>8</a:t>
            </a:fld>
            <a:endParaRPr lang="en-GB"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idx="1"/>
          </p:nvPr>
        </p:nvSpPr>
        <p:spPr/>
        <p:txBody>
          <a:bodyPr/>
          <a:lstStyle/>
          <a:p>
            <a:pPr algn="ctr"/>
            <a:r>
              <a:rPr lang="en-US" sz="4400" dirty="0" smtClean="0">
                <a:solidFill>
                  <a:schemeClr val="tx1"/>
                </a:solidFill>
              </a:rPr>
              <a:t>events in business processes</a:t>
            </a:r>
            <a:endParaRPr lang="en-US" sz="4400" dirty="0">
              <a:solidFill>
                <a:schemeClr val="tx1"/>
              </a:solidFil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E9F0F8"/>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E9F0F8"/>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4518</TotalTime>
  <Words>2333</Words>
  <Application>Microsoft Office PowerPoint</Application>
  <PresentationFormat>On-screen Show (4:3)</PresentationFormat>
  <Paragraphs>441</Paragraphs>
  <Slides>44</Slides>
  <Notes>0</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Office Theme</vt:lpstr>
      <vt:lpstr>To be or not to be...  a business process…  (The semantics of events for business.)</vt:lpstr>
      <vt:lpstr>Conclusion</vt:lpstr>
      <vt:lpstr>Key Points</vt:lpstr>
      <vt:lpstr>Reality Check</vt:lpstr>
      <vt:lpstr>Anecdotes</vt:lpstr>
      <vt:lpstr>Definitions</vt:lpstr>
      <vt:lpstr>Events and Processes</vt:lpstr>
      <vt:lpstr>When Events Happen</vt:lpstr>
      <vt:lpstr>Slide 9</vt:lpstr>
      <vt:lpstr>Slide 10</vt:lpstr>
      <vt:lpstr>Slide 11</vt:lpstr>
      <vt:lpstr>Slide 12</vt:lpstr>
      <vt:lpstr>Slide 13</vt:lpstr>
      <vt:lpstr>Slide 14</vt:lpstr>
      <vt:lpstr>Slide 15</vt:lpstr>
      <vt:lpstr>Slide 16</vt:lpstr>
      <vt:lpstr>Slide 17</vt:lpstr>
      <vt:lpstr>Slide 18</vt:lpstr>
      <vt:lpstr>Handling Events</vt:lpstr>
      <vt:lpstr>Slide 20</vt:lpstr>
      <vt:lpstr>The Emergent Process</vt:lpstr>
      <vt:lpstr>The Conditional Process</vt:lpstr>
      <vt:lpstr>Key Points</vt:lpstr>
      <vt:lpstr>The Complete Process</vt:lpstr>
      <vt:lpstr>The Compliant Process</vt:lpstr>
      <vt:lpstr>Slide 26</vt:lpstr>
      <vt:lpstr>Declarative Processes</vt:lpstr>
      <vt:lpstr>Context-Sensitive BPMN</vt:lpstr>
      <vt:lpstr>Vulcan’s Project Halo</vt:lpstr>
      <vt:lpstr>Slide 30</vt:lpstr>
      <vt:lpstr>Slide 31</vt:lpstr>
      <vt:lpstr>Practical Complex Process Models</vt:lpstr>
      <vt:lpstr>Slide 33</vt:lpstr>
      <vt:lpstr>Enterprise Performance Promise</vt:lpstr>
      <vt:lpstr>Slide 35</vt:lpstr>
      <vt:lpstr>States and Events</vt:lpstr>
      <vt:lpstr>Tense and Relative Time</vt:lpstr>
      <vt:lpstr>Temporal Inference</vt:lpstr>
      <vt:lpstr>Aggregation over and windows of time</vt:lpstr>
      <vt:lpstr>What to Leverage</vt:lpstr>
      <vt:lpstr>Reality Check</vt:lpstr>
      <vt:lpstr>Event Ontology</vt:lpstr>
      <vt:lpstr>Slide 43</vt:lpstr>
      <vt:lpstr>BRF 2008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Charles Young</dc:creator>
  <cp:lastModifiedBy>paul</cp:lastModifiedBy>
  <cp:revision>441</cp:revision>
  <dcterms:created xsi:type="dcterms:W3CDTF">2011-04-16T11:41:24Z</dcterms:created>
  <dcterms:modified xsi:type="dcterms:W3CDTF">2011-11-07T15:34:05Z</dcterms:modified>
</cp:coreProperties>
</file>